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5" r:id="rId18"/>
    <p:sldId id="276" r:id="rId19"/>
    <p:sldId id="277" r:id="rId20"/>
    <p:sldId id="273" r:id="rId21"/>
    <p:sldId id="283" r:id="rId22"/>
    <p:sldId id="274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2A7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42DC13-8D7C-47C6-B46B-150C1C2DE22A}" type="datetimeFigureOut">
              <a:rPr lang="es-CO" smtClean="0"/>
              <a:pPr/>
              <a:t>06/02/2010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FA06B4-7595-4F85-B195-4001E300B7C4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286124"/>
            <a:ext cx="4000528" cy="278608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929618" cy="148591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dirty="0" smtClean="0">
                <a:solidFill>
                  <a:srgbClr val="92D050"/>
                </a:solidFill>
              </a:rPr>
              <a:t/>
            </a:r>
            <a:br>
              <a:rPr lang="es-ES_tradnl" dirty="0" smtClean="0">
                <a:solidFill>
                  <a:srgbClr val="92D050"/>
                </a:solidFill>
              </a:rPr>
            </a:br>
            <a:r>
              <a:rPr lang="es-ES_tradnl" sz="7300" dirty="0" smtClean="0">
                <a:solidFill>
                  <a:srgbClr val="92D050"/>
                </a:solidFill>
              </a:rPr>
              <a:t>LA TRANSICIÓN</a:t>
            </a:r>
            <a:r>
              <a:rPr lang="es-CO" sz="7300" dirty="0" smtClean="0"/>
              <a:t/>
            </a:r>
            <a:br>
              <a:rPr lang="es-CO" sz="7300" dirty="0" smtClean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1828800"/>
          </a:xfrm>
        </p:spPr>
        <p:txBody>
          <a:bodyPr/>
          <a:lstStyle/>
          <a:p>
            <a:pPr algn="ctr"/>
            <a:r>
              <a:rPr lang="es-ES_tradnl" dirty="0" smtClean="0"/>
              <a:t>MIREMOS EL EJEMPLO DE JESÚS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4714884"/>
            <a:ext cx="7854696" cy="139541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s-ES_tradnl" dirty="0" smtClean="0"/>
          </a:p>
          <a:p>
            <a:pPr algn="ctr"/>
            <a:r>
              <a:rPr lang="es-ES_tradnl" sz="3000" dirty="0" smtClean="0"/>
              <a:t>tomó doce hombres y se dedico tres años y medio </a:t>
            </a:r>
            <a:r>
              <a:rPr lang="es-ES_tradnl" sz="3000" b="1" dirty="0" smtClean="0"/>
              <a:t>(con su ejemplo) </a:t>
            </a:r>
            <a:r>
              <a:rPr lang="es-ES_tradnl" sz="3000" dirty="0" smtClean="0"/>
              <a:t>a modificar sus valores personales y cuando ellos estuvieron listos, su iglesia despegó. </a:t>
            </a:r>
            <a:endParaRPr lang="es-CO" sz="3000" dirty="0" smtClean="0"/>
          </a:p>
          <a:p>
            <a:pPr algn="ctr"/>
            <a:endParaRPr lang="es-CO" dirty="0"/>
          </a:p>
        </p:txBody>
      </p:sp>
      <p:pic>
        <p:nvPicPr>
          <p:cNvPr id="8194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214554"/>
            <a:ext cx="2574202" cy="261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4572032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s-ES_tradnl" sz="2800" dirty="0" smtClean="0"/>
              <a:t>Jesús tuvo una vida privada de devoción a Dios.</a:t>
            </a:r>
          </a:p>
          <a:p>
            <a:pPr algn="l"/>
            <a:r>
              <a:rPr lang="es-ES_tradnl" sz="2800" dirty="0" smtClean="0"/>
              <a:t>  </a:t>
            </a:r>
            <a:endParaRPr lang="es-CO" sz="2800" dirty="0" smtClean="0"/>
          </a:p>
          <a:p>
            <a:pPr algn="l">
              <a:buFont typeface="Arial" pitchFamily="34" charset="0"/>
              <a:buChar char="•"/>
            </a:pPr>
            <a:r>
              <a:rPr lang="es-ES_tradnl" sz="2800" dirty="0" smtClean="0"/>
              <a:t>Jesús formó discípulos de manera fija.</a:t>
            </a:r>
          </a:p>
          <a:p>
            <a:pPr algn="l"/>
            <a:endParaRPr lang="es-CO" sz="2800" dirty="0" smtClean="0"/>
          </a:p>
          <a:p>
            <a:pPr algn="l">
              <a:buFont typeface="Arial" pitchFamily="34" charset="0"/>
              <a:buChar char="•"/>
            </a:pPr>
            <a:r>
              <a:rPr lang="es-ES_tradnl" sz="2800" dirty="0" smtClean="0"/>
              <a:t>Jesús compartió el evangelio a la vista de sus discípulos.</a:t>
            </a:r>
          </a:p>
          <a:p>
            <a:pPr algn="l">
              <a:buFont typeface="Arial" pitchFamily="34" charset="0"/>
              <a:buChar char="•"/>
            </a:pPr>
            <a:endParaRPr lang="es-CO" sz="2800" dirty="0" smtClean="0"/>
          </a:p>
          <a:p>
            <a:pPr algn="l">
              <a:buFont typeface="Arial" pitchFamily="34" charset="0"/>
              <a:buChar char="•"/>
            </a:pPr>
            <a:r>
              <a:rPr lang="es-ES_tradnl" sz="2800" dirty="0" smtClean="0"/>
              <a:t>Jesús desarrolló un </a:t>
            </a:r>
            <a:r>
              <a:rPr lang="es-ES_tradnl" sz="2800" b="1" dirty="0" smtClean="0"/>
              <a:t>G</a:t>
            </a:r>
            <a:r>
              <a:rPr lang="es-ES_tradnl" sz="2800" dirty="0" smtClean="0"/>
              <a:t>rupos de </a:t>
            </a:r>
            <a:r>
              <a:rPr lang="es-ES_tradnl" sz="2800" b="1" dirty="0" smtClean="0"/>
              <a:t>C</a:t>
            </a:r>
            <a:r>
              <a:rPr lang="es-ES_tradnl" sz="2800" dirty="0" smtClean="0"/>
              <a:t>recimiento </a:t>
            </a:r>
            <a:r>
              <a:rPr lang="es-ES_tradnl" sz="2800" b="1" dirty="0" smtClean="0"/>
              <a:t>I</a:t>
            </a:r>
            <a:r>
              <a:rPr lang="es-ES_tradnl" sz="2800" dirty="0" smtClean="0"/>
              <a:t>ntegral “G.C.I.” con un sentido de equipo y familia a la vista de sus discípulos.</a:t>
            </a:r>
            <a:endParaRPr lang="es-CO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851648" cy="2257428"/>
          </a:xfrm>
        </p:spPr>
        <p:txBody>
          <a:bodyPr>
            <a:noAutofit/>
          </a:bodyPr>
          <a:lstStyle/>
          <a:p>
            <a:pPr algn="ctr"/>
            <a:r>
              <a:rPr lang="es-ES_tradnl" sz="5400" dirty="0" smtClean="0">
                <a:solidFill>
                  <a:schemeClr val="bg1"/>
                </a:solidFill>
              </a:rPr>
              <a:t>NOS DEJÓ DICHO </a:t>
            </a:r>
            <a:br>
              <a:rPr lang="es-ES_tradnl" sz="5400" dirty="0" smtClean="0">
                <a:solidFill>
                  <a:schemeClr val="bg1"/>
                </a:solidFill>
              </a:rPr>
            </a:br>
            <a:r>
              <a:rPr lang="es-ES_tradnl" sz="5400" dirty="0" smtClean="0">
                <a:solidFill>
                  <a:schemeClr val="bg1"/>
                </a:solidFill>
              </a:rPr>
              <a:t>"EJEMPLO OS HE DADO".</a:t>
            </a:r>
            <a:r>
              <a:rPr lang="es-CO" sz="5400" dirty="0" smtClean="0">
                <a:solidFill>
                  <a:schemeClr val="bg1"/>
                </a:solidFill>
              </a:rPr>
              <a:t/>
            </a:r>
            <a:br>
              <a:rPr lang="es-CO" sz="5400" dirty="0" smtClean="0">
                <a:solidFill>
                  <a:schemeClr val="bg1"/>
                </a:solidFill>
              </a:rPr>
            </a:br>
            <a:endParaRPr lang="es-CO" sz="54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214686"/>
            <a:ext cx="200026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8800" dirty="0" smtClean="0">
                <a:solidFill>
                  <a:srgbClr val="FF0000"/>
                </a:solidFill>
              </a:rPr>
              <a:t>EL PRINCIPIO </a:t>
            </a:r>
            <a:endParaRPr lang="es-CO" sz="88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_tradnl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"Debemos vivir a la vista de nuestros discípulos lo que les queremos enseñar"</a:t>
            </a:r>
            <a:endParaRPr lang="es-CO" sz="3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solidFill>
                  <a:srgbClr val="FF0000"/>
                </a:solidFill>
              </a:rPr>
              <a:t>EL ORDEN ES:</a:t>
            </a:r>
            <a:endParaRPr lang="es-CO" sz="72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es-ES_tradnl" sz="3600" b="1" dirty="0" smtClean="0">
                <a:solidFill>
                  <a:schemeClr val="bg2">
                    <a:lumMod val="75000"/>
                  </a:schemeClr>
                </a:solidFill>
              </a:rPr>
              <a:t>El pastor traslada a los líderes.</a:t>
            </a:r>
          </a:p>
          <a:p>
            <a:pPr algn="l"/>
            <a:endParaRPr lang="es-ES_tradnl" sz="36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s-ES_tradnl" sz="3200" b="1" dirty="0" smtClean="0">
                <a:solidFill>
                  <a:schemeClr val="bg2">
                    <a:lumMod val="75000"/>
                  </a:schemeClr>
                </a:solidFill>
              </a:rPr>
              <a:t>Los líderes trasladan a los miembros.</a:t>
            </a:r>
            <a:endParaRPr lang="es-CO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ESTA CADENA ESTÁ BASADA EN UN PRINCIPIO SIMPLE: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_tradnl" sz="4000" b="1" dirty="0" smtClean="0">
                <a:solidFill>
                  <a:srgbClr val="FFC000"/>
                </a:solidFill>
              </a:rPr>
              <a:t>“Sólo quien vive los valores los puede transmitir”</a:t>
            </a:r>
            <a:endParaRPr lang="es-CO" sz="4000" dirty="0" smtClean="0">
              <a:solidFill>
                <a:srgbClr val="FFC000"/>
              </a:solidFill>
            </a:endParaRP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solidFill>
                  <a:schemeClr val="bg1"/>
                </a:solidFill>
              </a:rPr>
              <a:t>TRES CAMBIOS ESENCIALES EN LA TRANSICIÓN DE UNA IGLESIA A G.C.I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72232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_tradnl" sz="4800" b="1" dirty="0" smtClean="0">
                <a:solidFill>
                  <a:srgbClr val="FFC000"/>
                </a:solidFill>
              </a:rPr>
              <a:t>CAMBIO DE ENFOQUE:</a:t>
            </a:r>
            <a:r>
              <a:rPr lang="es-ES_tradnl" sz="480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s-ES_tradnl" sz="3200" b="1" dirty="0" smtClean="0"/>
              <a:t>De </a:t>
            </a:r>
            <a:r>
              <a:rPr lang="es-ES_tradnl" sz="3200" b="1" dirty="0" smtClean="0"/>
              <a:t>las reuniones a las relaciones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s-ES_tradnl" sz="3200" b="1" dirty="0" smtClean="0"/>
              <a:t>De los eventos a los procesos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s-ES_tradnl" sz="3200" b="1" dirty="0" smtClean="0"/>
              <a:t>De los programas a las personas</a:t>
            </a:r>
          </a:p>
          <a:p>
            <a:pPr marL="514350" indent="-514350" algn="l"/>
            <a:endParaRPr lang="es-CO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_tradnl" dirty="0" smtClean="0"/>
              <a:t>2. </a:t>
            </a:r>
            <a:r>
              <a:rPr lang="es-ES_tradnl" dirty="0" smtClean="0">
                <a:solidFill>
                  <a:srgbClr val="FFC000"/>
                </a:solidFill>
              </a:rPr>
              <a:t>CAMBIO DE CONDUCTA:</a:t>
            </a:r>
            <a:r>
              <a:rPr lang="es-CO" dirty="0" smtClean="0">
                <a:solidFill>
                  <a:srgbClr val="FFC000"/>
                </a:solidFill>
              </a:rPr>
              <a:t/>
            </a:r>
            <a:br>
              <a:rPr lang="es-CO" dirty="0" smtClean="0">
                <a:solidFill>
                  <a:srgbClr val="FFC000"/>
                </a:solidFill>
              </a:rPr>
            </a:b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714620"/>
            <a:ext cx="7854696" cy="35004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_tradnl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Es cuando un grupo de miembros simplemente empiezan a practicar lo que dicen que creen los valores del reino. </a:t>
            </a:r>
          </a:p>
          <a:p>
            <a:pPr algn="l"/>
            <a:r>
              <a:rPr lang="es-ES_tradnl" sz="3600" b="1" dirty="0" smtClean="0"/>
              <a:t>“Si no practicamos sus mandamientos nos engañamos a nosotros mismos”. </a:t>
            </a:r>
            <a:r>
              <a:rPr lang="es-ES_tradnl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Santiago 1.22.</a:t>
            </a:r>
            <a:endParaRPr lang="es-CO" sz="3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l"/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6600" dirty="0" smtClean="0"/>
              <a:t>3. </a:t>
            </a:r>
            <a:r>
              <a:rPr lang="es-ES_tradnl" sz="6000" dirty="0" smtClean="0">
                <a:solidFill>
                  <a:srgbClr val="FFC000"/>
                </a:solidFill>
              </a:rPr>
              <a:t>CAMBIO DE ESCENARIO:</a:t>
            </a:r>
            <a:endParaRPr lang="es-CO" sz="6600" dirty="0">
              <a:solidFill>
                <a:srgbClr val="FFC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80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lphaLcPeriod"/>
            </a:pPr>
            <a:r>
              <a:rPr lang="es-ES_tradnl" dirty="0" smtClean="0"/>
              <a:t>El primer aspecto </a:t>
            </a:r>
            <a:r>
              <a:rPr lang="es-ES_tradnl" b="1" dirty="0" smtClean="0"/>
              <a:t>geográfico o físico</a:t>
            </a:r>
          </a:p>
          <a:p>
            <a:pPr marL="514350" lvl="0" indent="-514350" algn="l"/>
            <a:r>
              <a:rPr lang="es-ES_tradnl" b="1" dirty="0" smtClean="0"/>
              <a:t>	</a:t>
            </a:r>
            <a:r>
              <a:rPr lang="es-ES_tradnl" dirty="0" smtClean="0">
                <a:solidFill>
                  <a:schemeClr val="bg1"/>
                </a:solidFill>
              </a:rPr>
              <a:t>De "Funcionar en un edificio" a "Funcionar en los hogares"</a:t>
            </a:r>
            <a:endParaRPr lang="es-ES_tradnl" b="1" dirty="0" smtClean="0">
              <a:solidFill>
                <a:schemeClr val="bg1"/>
              </a:solidFill>
            </a:endParaRPr>
          </a:p>
          <a:p>
            <a:pPr marL="514350" lvl="0" indent="-514350" algn="l">
              <a:buFont typeface="+mj-lt"/>
              <a:buAutoNum type="alphaLcPeriod"/>
            </a:pPr>
            <a:r>
              <a:rPr lang="es-ES_tradnl" dirty="0" smtClean="0"/>
              <a:t>El segundo aspecto </a:t>
            </a:r>
            <a:r>
              <a:rPr lang="es-ES_tradnl" b="1" dirty="0" smtClean="0"/>
              <a:t>el sentido o significado</a:t>
            </a:r>
          </a:p>
          <a:p>
            <a:pPr marL="514350" lvl="0" indent="-514350" algn="l">
              <a:buFont typeface="+mj-lt"/>
              <a:buAutoNum type="alphaLcPeriod"/>
            </a:pPr>
            <a:r>
              <a:rPr lang="es-ES_tradnl" dirty="0" smtClean="0"/>
              <a:t>El tercer aspecto </a:t>
            </a:r>
            <a:r>
              <a:rPr lang="es-ES_tradnl" b="1" dirty="0" smtClean="0"/>
              <a:t>Nuestra responsabilidad de IR</a:t>
            </a:r>
          </a:p>
          <a:p>
            <a:pPr marL="514350" lvl="0" indent="-514350" algn="l">
              <a:buFont typeface="+mj-lt"/>
              <a:buAutoNum type="alphaLcPeriod"/>
            </a:pP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PRACTICA QUE AFECTAN LOS RESULTADOS QUE SE ALCANZAN</a:t>
            </a:r>
            <a:endParaRPr lang="es-CO" sz="48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s-ES_tradnl" dirty="0" smtClean="0"/>
              <a:t>EXTERNO					          INTERNO</a:t>
            </a:r>
            <a:endParaRPr lang="es-CO" dirty="0" smtClean="0"/>
          </a:p>
          <a:p>
            <a:pPr algn="l"/>
            <a:endParaRPr lang="es-CO" dirty="0" smtClean="0"/>
          </a:p>
          <a:p>
            <a:endParaRPr lang="es-CO" dirty="0"/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429000"/>
            <a:ext cx="478634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800" dirty="0" smtClean="0">
                <a:solidFill>
                  <a:srgbClr val="FFFF00"/>
                </a:solidFill>
              </a:rPr>
              <a:t>¿QUÉ ES LA TRANSICIÓN?</a:t>
            </a:r>
            <a:r>
              <a:rPr lang="es-ES_tradnl" sz="4800" dirty="0" smtClean="0"/>
              <a:t> </a:t>
            </a:r>
            <a:endParaRPr lang="es-CO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6566" y="428604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es-ES_tradnl" dirty="0" smtClean="0">
                <a:solidFill>
                  <a:srgbClr val="FFC000"/>
                </a:solidFill>
              </a:rPr>
              <a:t>LA TRANSICIÓN A G.C.I ENFOCA A LA IGLESIA EN:</a:t>
            </a:r>
            <a:endParaRPr lang="es-CO" dirty="0">
              <a:solidFill>
                <a:srgbClr val="FFC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2786058"/>
            <a:ext cx="7854696" cy="3214710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es-ES_tradnl" sz="3600" b="1" dirty="0" smtClean="0"/>
              <a:t>Practicar los mandatos de Jesús o VALORES del REINO</a:t>
            </a:r>
            <a:r>
              <a:rPr lang="es-ES_tradnl" sz="3600" b="1" dirty="0" smtClean="0"/>
              <a:t>.</a:t>
            </a:r>
            <a:endParaRPr lang="es-ES_tradnl" sz="3600" b="1" dirty="0" smtClean="0"/>
          </a:p>
          <a:p>
            <a:pPr marL="514350" indent="-514350" algn="just">
              <a:buFont typeface="Wingdings 2"/>
              <a:buAutoNum type="arabicParenR"/>
            </a:pPr>
            <a:r>
              <a:rPr lang="es-ES_tradnl" sz="3600" b="1" dirty="0" smtClean="0"/>
              <a:t>Genera responsabilidad personal en los miembros de la iglesia.</a:t>
            </a:r>
          </a:p>
          <a:p>
            <a:pPr marL="514350" indent="-514350" algn="l">
              <a:buFont typeface="Wingdings 2"/>
              <a:buAutoNum type="arabicParenR"/>
            </a:pPr>
            <a:endParaRPr lang="es-CO" dirty="0" smtClean="0"/>
          </a:p>
          <a:p>
            <a:pPr marL="514350" indent="-514350" algn="l"/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7854696" cy="4929222"/>
          </a:xfrm>
        </p:spPr>
        <p:txBody>
          <a:bodyPr>
            <a:noAutofit/>
          </a:bodyPr>
          <a:lstStyle/>
          <a:p>
            <a:pPr marL="514350" indent="-514350" algn="just">
              <a:buFont typeface="Wingdings 2"/>
              <a:buAutoNum type="arabicParenR"/>
            </a:pPr>
            <a:r>
              <a:rPr lang="es-ES_tradnl" sz="4400" b="1" dirty="0" smtClean="0"/>
              <a:t>la </a:t>
            </a:r>
            <a:r>
              <a:rPr lang="es-ES_tradnl" sz="4400" b="1" dirty="0" smtClean="0"/>
              <a:t>iglesia se vuelve personal para los que se contactan</a:t>
            </a:r>
            <a:r>
              <a:rPr lang="es-ES_tradnl" sz="4400" dirty="0" smtClean="0"/>
              <a:t> </a:t>
            </a:r>
            <a:r>
              <a:rPr lang="es-ES_tradnl" sz="4400" b="1" dirty="0" smtClean="0"/>
              <a:t>con ella.</a:t>
            </a:r>
          </a:p>
          <a:p>
            <a:pPr marL="514350" indent="-514350" algn="just">
              <a:buFont typeface="Wingdings 2"/>
              <a:buAutoNum type="arabicParenR"/>
            </a:pPr>
            <a:r>
              <a:rPr lang="es-ES_tradnl" sz="4400" b="1" dirty="0" smtClean="0"/>
              <a:t>Trae crecimiento  a </a:t>
            </a:r>
            <a:r>
              <a:rPr lang="es-ES_tradnl" sz="4400" dirty="0" smtClean="0"/>
              <a:t>la iglesia </a:t>
            </a:r>
            <a:r>
              <a:rPr lang="es-ES_tradnl" sz="4400" b="1" dirty="0" smtClean="0"/>
              <a:t>. </a:t>
            </a:r>
          </a:p>
          <a:p>
            <a:pPr marL="514350" indent="-514350" algn="just">
              <a:buFont typeface="Wingdings 2"/>
              <a:buAutoNum type="arabicParenR"/>
            </a:pPr>
            <a:r>
              <a:rPr lang="es-ES_tradnl" sz="4400" b="1" dirty="0" smtClean="0"/>
              <a:t>Las personas y no en los eventos o programas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027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5300" dirty="0" smtClean="0">
                <a:solidFill>
                  <a:srgbClr val="FFC000"/>
                </a:solidFill>
              </a:rPr>
              <a:t>GUÍA PRÁCTICA PARA INICIAR </a:t>
            </a:r>
            <a:r>
              <a:rPr lang="es-CO" sz="5300" dirty="0" smtClean="0">
                <a:solidFill>
                  <a:srgbClr val="FFC000"/>
                </a:solidFill>
              </a:rPr>
              <a:t/>
            </a:r>
            <a:br>
              <a:rPr lang="es-CO" sz="5300" dirty="0" smtClean="0">
                <a:solidFill>
                  <a:srgbClr val="FFC000"/>
                </a:solidFill>
              </a:rPr>
            </a:br>
            <a:r>
              <a:rPr lang="es-ES_tradnl" sz="5300" dirty="0" smtClean="0">
                <a:solidFill>
                  <a:srgbClr val="FFC000"/>
                </a:solidFill>
              </a:rPr>
              <a:t> “G.C.I.”.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857496"/>
            <a:ext cx="7854696" cy="3357586"/>
          </a:xfrm>
        </p:spPr>
        <p:txBody>
          <a:bodyPr>
            <a:normAutofit/>
          </a:bodyPr>
          <a:lstStyle/>
          <a:p>
            <a:pPr algn="just"/>
            <a:r>
              <a:rPr lang="es-ES_tradnl" sz="4400" b="1" dirty="0" smtClean="0">
                <a:solidFill>
                  <a:srgbClr val="FF0000"/>
                </a:solidFill>
              </a:rPr>
              <a:t>Aclaraciones: </a:t>
            </a:r>
          </a:p>
          <a:p>
            <a:pPr lvl="0" algn="just"/>
            <a:r>
              <a:rPr lang="es-ES_tradnl" dirty="0" smtClean="0">
                <a:solidFill>
                  <a:schemeClr val="bg1"/>
                </a:solidFill>
              </a:rPr>
              <a:t>Congregación 1</a:t>
            </a:r>
            <a:r>
              <a:rPr lang="es-ES_tradnl" dirty="0" smtClean="0"/>
              <a:t>: Se Abren 7 G.C.I. en hogares y todas son  lideradas por el pastor</a:t>
            </a:r>
            <a:r>
              <a:rPr lang="es-ES_tradnl" dirty="0" smtClean="0"/>
              <a:t>.</a:t>
            </a:r>
          </a:p>
          <a:p>
            <a:pPr lvl="0" algn="just"/>
            <a:endParaRPr lang="es-ES_tradnl" dirty="0" smtClean="0"/>
          </a:p>
          <a:p>
            <a:pPr lvl="0" algn="just"/>
            <a:r>
              <a:rPr lang="es-ES_tradnl" dirty="0" smtClean="0">
                <a:solidFill>
                  <a:schemeClr val="bg1"/>
                </a:solidFill>
              </a:rPr>
              <a:t>Congregación 2</a:t>
            </a:r>
            <a:r>
              <a:rPr lang="es-ES_tradnl" dirty="0" smtClean="0"/>
              <a:t>: Se abren 8 G.C.I. que funcionan en el edificio de la Iglesia</a:t>
            </a:r>
            <a:r>
              <a:rPr lang="es-ES_tradnl" dirty="0" smtClean="0"/>
              <a:t>.</a:t>
            </a:r>
          </a:p>
          <a:p>
            <a:pPr lvl="0" algn="l"/>
            <a:endParaRPr lang="es-CO" dirty="0" smtClean="0"/>
          </a:p>
          <a:p>
            <a:pPr algn="l"/>
            <a:endParaRPr lang="es-CO" dirty="0" smtClean="0">
              <a:solidFill>
                <a:srgbClr val="FF0000"/>
              </a:solidFill>
            </a:endParaRP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785794"/>
            <a:ext cx="7854696" cy="5143536"/>
          </a:xfrm>
        </p:spPr>
        <p:txBody>
          <a:bodyPr>
            <a:normAutofit/>
          </a:bodyPr>
          <a:lstStyle/>
          <a:p>
            <a:pPr algn="just"/>
            <a:r>
              <a:rPr lang="es-ES_tradnl" dirty="0" smtClean="0">
                <a:solidFill>
                  <a:schemeClr val="bg1"/>
                </a:solidFill>
              </a:rPr>
              <a:t>Congregación 3</a:t>
            </a:r>
            <a:r>
              <a:rPr lang="es-ES_tradnl" dirty="0" smtClean="0"/>
              <a:t>: Se abren 9 G.C.I. en hogares donde cada líder desarrolla un excelente Estudio Bíblico unidireccional.</a:t>
            </a:r>
            <a:endParaRPr lang="es-CO" dirty="0" smtClean="0"/>
          </a:p>
          <a:p>
            <a:pPr lvl="0" algn="just"/>
            <a:endParaRPr lang="es-ES_tradnl" dirty="0" smtClean="0">
              <a:solidFill>
                <a:schemeClr val="bg1"/>
              </a:solidFill>
            </a:endParaRPr>
          </a:p>
          <a:p>
            <a:pPr algn="just"/>
            <a:r>
              <a:rPr lang="es-ES_tradnl" dirty="0" smtClean="0">
                <a:solidFill>
                  <a:schemeClr val="bg1"/>
                </a:solidFill>
              </a:rPr>
              <a:t>Congregación </a:t>
            </a:r>
            <a:r>
              <a:rPr lang="es-ES_tradnl" dirty="0" smtClean="0">
                <a:solidFill>
                  <a:schemeClr val="bg1"/>
                </a:solidFill>
              </a:rPr>
              <a:t>4</a:t>
            </a:r>
            <a:r>
              <a:rPr lang="es-ES_tradnl" dirty="0" smtClean="0"/>
              <a:t>: Se abren 6 G.C.I. para que los miembros se cuiden unos a otros como objetivo principal. 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>
                <a:solidFill>
                  <a:schemeClr val="bg1"/>
                </a:solidFill>
              </a:rPr>
              <a:t>Congregación 5</a:t>
            </a:r>
            <a:r>
              <a:rPr lang="es-ES_tradnl" dirty="0" smtClean="0"/>
              <a:t>: Se tienen G.C.I. que tienen un promedio de 25 asistentes.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0000"/>
                </a:solidFill>
              </a:rPr>
              <a:t>ERRORES MÁS COMUNES: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7854696" cy="2843670"/>
          </a:xfrm>
        </p:spPr>
        <p:txBody>
          <a:bodyPr>
            <a:normAutofit fontScale="92500"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s-ES_tradnl" b="1" dirty="0" smtClean="0"/>
              <a:t>“G.C.I.”  En un horario lleno de </a:t>
            </a:r>
            <a:r>
              <a:rPr lang="es-ES_tradnl" b="1" dirty="0" smtClean="0"/>
              <a:t>actividad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 smtClean="0"/>
              <a:t>“G.C.I.” sin suficiente preparación</a:t>
            </a:r>
            <a:endParaRPr lang="es-CO" dirty="0" smtClean="0"/>
          </a:p>
          <a:p>
            <a:pPr algn="l">
              <a:buFont typeface="Arial" pitchFamily="34" charset="0"/>
              <a:buChar char="•"/>
            </a:pPr>
            <a:r>
              <a:rPr lang="es-ES_tradnl" b="1" dirty="0" smtClean="0"/>
              <a:t>“G.C.I.” esperando resultados instantáneos</a:t>
            </a:r>
            <a:endParaRPr lang="es-CO" dirty="0" smtClean="0"/>
          </a:p>
          <a:p>
            <a:pPr lvl="0" algn="l">
              <a:buFont typeface="Arial" pitchFamily="34" charset="0"/>
              <a:buChar char="•"/>
            </a:pPr>
            <a:r>
              <a:rPr lang="es-ES_tradnl" b="1" dirty="0" smtClean="0"/>
              <a:t>“G.C.I.” </a:t>
            </a:r>
            <a:r>
              <a:rPr lang="es-ES_tradnl" b="1" dirty="0" smtClean="0"/>
              <a:t>sin </a:t>
            </a:r>
            <a:r>
              <a:rPr lang="es-ES_tradnl" b="1" dirty="0" smtClean="0"/>
              <a:t>que las personas hayan </a:t>
            </a:r>
            <a:r>
              <a:rPr lang="es-ES_tradnl" b="1" dirty="0" smtClean="0"/>
              <a:t>modificado sus    valores</a:t>
            </a:r>
          </a:p>
          <a:p>
            <a:pPr algn="l">
              <a:buFont typeface="Arial" pitchFamily="34" charset="0"/>
              <a:buChar char="•"/>
            </a:pPr>
            <a:r>
              <a:rPr lang="es-ES_tradnl" b="1" dirty="0" smtClean="0"/>
              <a:t>Intentar la transición de la congregación entera </a:t>
            </a:r>
            <a:endParaRPr lang="es-CO" dirty="0" smtClean="0"/>
          </a:p>
          <a:p>
            <a:pPr lvl="0" algn="l">
              <a:buFont typeface="Arial" pitchFamily="34" charset="0"/>
              <a:buChar char="•"/>
            </a:pPr>
            <a:r>
              <a:rPr lang="es-ES_tradnl" b="1" dirty="0" smtClean="0"/>
              <a:t>La ausencia de un "Plan de trabajo" realista</a:t>
            </a:r>
            <a:endParaRPr lang="es-ES_tradnl" b="1" dirty="0" smtClean="0"/>
          </a:p>
          <a:p>
            <a:pPr lvl="0" algn="l">
              <a:buFont typeface="Arial" pitchFamily="34" charset="0"/>
              <a:buChar char="•"/>
            </a:pPr>
            <a:endParaRPr lang="es-CO" dirty="0" smtClean="0"/>
          </a:p>
          <a:p>
            <a:pPr algn="l"/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184310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solidFill>
                  <a:srgbClr val="FF0000"/>
                </a:solidFill>
              </a:rPr>
              <a:t>GUÍA PARA INICIAR “G.C.I.”</a:t>
            </a:r>
            <a:r>
              <a:rPr lang="es-CO" dirty="0" smtClean="0">
                <a:solidFill>
                  <a:srgbClr val="FF0000"/>
                </a:solidFill>
              </a:rPr>
              <a:t/>
            </a:r>
            <a:br>
              <a:rPr lang="es-CO" dirty="0" smtClean="0">
                <a:solidFill>
                  <a:srgbClr val="FF0000"/>
                </a:solidFill>
              </a:rPr>
            </a:b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3929090"/>
          </a:xfrm>
        </p:spPr>
        <p:txBody>
          <a:bodyPr>
            <a:normAutofit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s-ES_tradnl" sz="3200" b="1" dirty="0" smtClean="0"/>
              <a:t>Enseñanza de </a:t>
            </a:r>
            <a:r>
              <a:rPr lang="es-ES_tradnl" sz="3200" b="1" dirty="0" smtClean="0"/>
              <a:t>Valores</a:t>
            </a:r>
          </a:p>
          <a:p>
            <a:pPr lvl="0" algn="l">
              <a:buFont typeface="Arial" pitchFamily="34" charset="0"/>
              <a:buChar char="•"/>
            </a:pPr>
            <a:r>
              <a:rPr lang="es-ES_tradnl" sz="3200" dirty="0" smtClean="0"/>
              <a:t>Chequeo </a:t>
            </a:r>
            <a:r>
              <a:rPr lang="es-ES_tradnl" sz="3200" dirty="0" smtClean="0"/>
              <a:t>de </a:t>
            </a:r>
            <a:r>
              <a:rPr lang="es-ES_tradnl" sz="3200" dirty="0" smtClean="0"/>
              <a:t>Valores</a:t>
            </a:r>
            <a:endParaRPr lang="es-CO" sz="3200" dirty="0" smtClean="0"/>
          </a:p>
          <a:p>
            <a:pPr lvl="0" algn="l">
              <a:buFont typeface="Arial" pitchFamily="34" charset="0"/>
              <a:buChar char="•"/>
            </a:pPr>
            <a:r>
              <a:rPr lang="es-ES_tradnl" sz="3200" b="1" dirty="0" smtClean="0"/>
              <a:t>Enseñanza </a:t>
            </a:r>
            <a:r>
              <a:rPr lang="es-ES_tradnl" sz="3200" b="1" dirty="0" smtClean="0"/>
              <a:t>de Base Bíblica de los Grupos de Crecimiento Integral “G.C.I</a:t>
            </a:r>
            <a:r>
              <a:rPr lang="es-ES_tradnl" sz="3200" b="1" dirty="0" smtClean="0"/>
              <a:t>.”</a:t>
            </a:r>
          </a:p>
          <a:p>
            <a:pPr marL="514350" lvl="0" indent="-514350" algn="l">
              <a:buFont typeface="+mj-lt"/>
              <a:buAutoNum type="alphaLcPeriod"/>
            </a:pPr>
            <a:r>
              <a:rPr lang="es-ES_tradnl" sz="3200" dirty="0" smtClean="0">
                <a:solidFill>
                  <a:schemeClr val="bg1"/>
                </a:solidFill>
              </a:rPr>
              <a:t>La motivación del cambio.</a:t>
            </a:r>
            <a:endParaRPr lang="es-CO" sz="3200" dirty="0" smtClean="0">
              <a:solidFill>
                <a:schemeClr val="bg1"/>
              </a:solidFill>
            </a:endParaRPr>
          </a:p>
          <a:p>
            <a:pPr marL="514350" lvl="0" indent="-514350" algn="l">
              <a:buFont typeface="+mj-lt"/>
              <a:buAutoNum type="alphaLcPeriod"/>
            </a:pPr>
            <a:r>
              <a:rPr lang="es-ES_tradnl" sz="3200" dirty="0" smtClean="0">
                <a:solidFill>
                  <a:schemeClr val="bg1"/>
                </a:solidFill>
              </a:rPr>
              <a:t>El propósito del cambio.</a:t>
            </a:r>
            <a:endParaRPr lang="es-CO" sz="3200" dirty="0" smtClean="0">
              <a:solidFill>
                <a:schemeClr val="bg1"/>
              </a:solidFill>
            </a:endParaRPr>
          </a:p>
          <a:p>
            <a:pPr marL="514350" lvl="0" indent="-514350" algn="l">
              <a:buFont typeface="+mj-lt"/>
              <a:buAutoNum type="alphaLcPeriod"/>
            </a:pPr>
            <a:r>
              <a:rPr lang="es-ES_tradnl" sz="3200" dirty="0" smtClean="0">
                <a:solidFill>
                  <a:schemeClr val="bg1"/>
                </a:solidFill>
              </a:rPr>
              <a:t>Como se realizara el cambio.</a:t>
            </a:r>
            <a:endParaRPr lang="es-CO" sz="3200" dirty="0" smtClean="0">
              <a:solidFill>
                <a:schemeClr val="bg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es-CO" dirty="0" smtClean="0"/>
          </a:p>
          <a:p>
            <a:pPr algn="l"/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714356"/>
            <a:ext cx="7854696" cy="5286412"/>
          </a:xfrm>
        </p:spPr>
        <p:txBody>
          <a:bodyPr>
            <a:normAutofit fontScale="92500"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s-ES_tradnl" sz="3200" b="1" dirty="0" smtClean="0"/>
              <a:t>Pedido de Hogares</a:t>
            </a:r>
            <a:endParaRPr lang="es-CO" sz="3200" dirty="0" smtClean="0"/>
          </a:p>
          <a:p>
            <a:pPr lvl="0" algn="l">
              <a:buFont typeface="Arial" pitchFamily="34" charset="0"/>
              <a:buChar char="•"/>
            </a:pPr>
            <a:r>
              <a:rPr lang="es-ES_tradnl" sz="3200" b="1" dirty="0" smtClean="0"/>
              <a:t>Selección de Líderes y aprendices</a:t>
            </a:r>
            <a:endParaRPr lang="es-CO" sz="3200" dirty="0" smtClean="0"/>
          </a:p>
          <a:p>
            <a:pPr lvl="0" algn="l">
              <a:buFont typeface="Arial" pitchFamily="34" charset="0"/>
              <a:buChar char="•"/>
            </a:pPr>
            <a:r>
              <a:rPr lang="es-ES_tradnl" sz="3200" b="1" dirty="0" smtClean="0"/>
              <a:t>Capacitación de Líderes y aprendices</a:t>
            </a:r>
            <a:endParaRPr lang="es-CO" sz="3200" dirty="0" smtClean="0"/>
          </a:p>
          <a:p>
            <a:pPr lvl="0" algn="l">
              <a:buFont typeface="Arial" pitchFamily="34" charset="0"/>
              <a:buChar char="•"/>
            </a:pPr>
            <a:r>
              <a:rPr lang="es-ES_tradnl" sz="3200" b="1" dirty="0" smtClean="0"/>
              <a:t>Apertura de los Grupos de Crecimiento Integral “G.C.I.”: </a:t>
            </a:r>
            <a:endParaRPr lang="es-ES_tradnl" sz="3200" b="1" dirty="0" smtClean="0"/>
          </a:p>
          <a:p>
            <a:pPr marL="514350" lvl="0" indent="-514350" algn="l">
              <a:buFont typeface="+mj-lt"/>
              <a:buAutoNum type="alphaLcPeriod"/>
            </a:pPr>
            <a:r>
              <a:rPr lang="es-ES_tradnl" sz="3200" dirty="0" smtClean="0">
                <a:solidFill>
                  <a:schemeClr val="bg1"/>
                </a:solidFill>
              </a:rPr>
              <a:t>Ha movilizado a sus miembros a practicar valores.</a:t>
            </a:r>
            <a:endParaRPr lang="es-CO" sz="3200" dirty="0" smtClean="0">
              <a:solidFill>
                <a:schemeClr val="bg1"/>
              </a:solidFill>
            </a:endParaRPr>
          </a:p>
          <a:p>
            <a:pPr marL="514350" lvl="0" indent="-514350" algn="l">
              <a:buFont typeface="+mj-lt"/>
              <a:buAutoNum type="alphaLcPeriod"/>
            </a:pPr>
            <a:r>
              <a:rPr lang="es-ES_tradnl" sz="3200" dirty="0" smtClean="0">
                <a:solidFill>
                  <a:schemeClr val="bg1"/>
                </a:solidFill>
              </a:rPr>
              <a:t>Ha preparado a su congregación.</a:t>
            </a:r>
            <a:endParaRPr lang="es-CO" sz="3200" dirty="0" smtClean="0">
              <a:solidFill>
                <a:schemeClr val="bg1"/>
              </a:solidFill>
            </a:endParaRPr>
          </a:p>
          <a:p>
            <a:pPr marL="514350" lvl="0" indent="-514350" algn="l">
              <a:buFont typeface="+mj-lt"/>
              <a:buAutoNum type="alphaLcPeriod"/>
            </a:pPr>
            <a:r>
              <a:rPr lang="es-ES_tradnl" sz="3200" dirty="0" smtClean="0">
                <a:solidFill>
                  <a:schemeClr val="bg1"/>
                </a:solidFill>
              </a:rPr>
              <a:t>Ha seleccionado hogares.</a:t>
            </a:r>
            <a:endParaRPr lang="es-CO" sz="3200" dirty="0" smtClean="0">
              <a:solidFill>
                <a:schemeClr val="bg1"/>
              </a:solidFill>
            </a:endParaRPr>
          </a:p>
          <a:p>
            <a:pPr marL="514350" lvl="0" indent="-514350" algn="l">
              <a:buFont typeface="+mj-lt"/>
              <a:buAutoNum type="alphaLcPeriod"/>
            </a:pPr>
            <a:r>
              <a:rPr lang="es-ES_tradnl" sz="3200" dirty="0" smtClean="0">
                <a:solidFill>
                  <a:schemeClr val="bg1"/>
                </a:solidFill>
              </a:rPr>
              <a:t>Ha seleccionado y capacitado a sus líderes y aprendices.</a:t>
            </a:r>
            <a:endParaRPr lang="es-CO" sz="3200" dirty="0" smtClean="0">
              <a:solidFill>
                <a:schemeClr val="bg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es-CO" sz="2800" dirty="0" smtClean="0"/>
          </a:p>
          <a:p>
            <a:pPr algn="l"/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57730"/>
          </a:xfrm>
        </p:spPr>
        <p:txBody>
          <a:bodyPr>
            <a:normAutofit/>
          </a:bodyPr>
          <a:lstStyle/>
          <a:p>
            <a:pPr lvl="0" algn="ctr"/>
            <a:r>
              <a:rPr lang="es-ES_tradnl" dirty="0" smtClean="0">
                <a:solidFill>
                  <a:srgbClr val="FF0000"/>
                </a:solidFill>
              </a:rPr>
              <a:t>ENTRENAMIENTO SEMANAL DE LÍDERES Y DISCÍPULOS APRENDICES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071546"/>
            <a:ext cx="2836368" cy="2000265"/>
          </a:xfrm>
          <a:prstGeom prst="rect">
            <a:avLst/>
          </a:prstGeom>
          <a:noFill/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1472" y="3286124"/>
            <a:ext cx="7731280" cy="2571768"/>
          </a:xfrm>
        </p:spPr>
        <p:txBody>
          <a:bodyPr>
            <a:noAutofit/>
          </a:bodyPr>
          <a:lstStyle/>
          <a:p>
            <a:pPr algn="ctr"/>
            <a:r>
              <a:rPr lang="es-ES_tradnl" sz="4800" dirty="0" smtClean="0">
                <a:solidFill>
                  <a:srgbClr val="FFC000"/>
                </a:solidFill>
              </a:rPr>
              <a:t>Es el proceso de cambio de </a:t>
            </a:r>
            <a:r>
              <a:rPr lang="es-ES_tradnl" sz="4800" dirty="0" smtClean="0">
                <a:solidFill>
                  <a:schemeClr val="bg1"/>
                </a:solidFill>
              </a:rPr>
              <a:t>CREER VALORES</a:t>
            </a:r>
            <a:r>
              <a:rPr lang="es-ES_tradnl" sz="4800" dirty="0" smtClean="0">
                <a:solidFill>
                  <a:schemeClr val="accent5"/>
                </a:solidFill>
              </a:rPr>
              <a:t> </a:t>
            </a:r>
            <a:r>
              <a:rPr lang="es-ES_tradnl" sz="4800" dirty="0" smtClean="0">
                <a:solidFill>
                  <a:srgbClr val="FFC000"/>
                </a:solidFill>
              </a:rPr>
              <a:t>a </a:t>
            </a:r>
            <a:r>
              <a:rPr lang="es-ES_tradnl" sz="4800" dirty="0" smtClean="0">
                <a:solidFill>
                  <a:srgbClr val="C00000"/>
                </a:solidFill>
              </a:rPr>
              <a:t>PRACTICAR VALORES</a:t>
            </a:r>
            <a:endParaRPr lang="es-CO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000108"/>
            <a:ext cx="7854696" cy="3786214"/>
          </a:xfrm>
        </p:spPr>
        <p:txBody>
          <a:bodyPr>
            <a:noAutofit/>
          </a:bodyPr>
          <a:lstStyle/>
          <a:p>
            <a:pPr algn="ctr"/>
            <a:r>
              <a:rPr lang="es-ES_tradnl" sz="8000" dirty="0" smtClean="0">
                <a:solidFill>
                  <a:schemeClr val="bg1"/>
                </a:solidFill>
              </a:rPr>
              <a:t>ENCUESTA </a:t>
            </a:r>
            <a:r>
              <a:rPr lang="es-ES" sz="8000" b="1" dirty="0" smtClean="0"/>
              <a:t>(formal)</a:t>
            </a:r>
            <a:r>
              <a:rPr lang="es-ES_tradnl" sz="8000" dirty="0" smtClean="0"/>
              <a:t> # 1</a:t>
            </a:r>
          </a:p>
          <a:p>
            <a:pPr algn="l"/>
            <a:endParaRPr lang="es-ES_tradnl" sz="3200" dirty="0" smtClean="0"/>
          </a:p>
          <a:p>
            <a:pPr algn="ctr"/>
            <a:r>
              <a:rPr lang="es-ES_tradnl" sz="4400" dirty="0" smtClean="0">
                <a:solidFill>
                  <a:schemeClr val="bg1"/>
                </a:solidFill>
              </a:rPr>
              <a:t>¿Qué hicimos la semana pasada?</a:t>
            </a:r>
            <a:endParaRPr lang="es-CO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642918"/>
            <a:ext cx="7854696" cy="5786478"/>
          </a:xfrm>
        </p:spPr>
        <p:txBody>
          <a:bodyPr>
            <a:normAutofit/>
          </a:bodyPr>
          <a:lstStyle/>
          <a:p>
            <a:pPr algn="ctr"/>
            <a:r>
              <a:rPr lang="es-ES" sz="8000" b="1" dirty="0" smtClean="0">
                <a:solidFill>
                  <a:schemeClr val="bg1"/>
                </a:solidFill>
              </a:rPr>
              <a:t>ENCUESTA</a:t>
            </a:r>
            <a:r>
              <a:rPr lang="es-ES" sz="5400" b="1" dirty="0" smtClean="0"/>
              <a:t> </a:t>
            </a:r>
          </a:p>
          <a:p>
            <a:pPr algn="ctr"/>
            <a:r>
              <a:rPr lang="es-ES" sz="5400" b="1" dirty="0" smtClean="0"/>
              <a:t> (formal) #2</a:t>
            </a:r>
          </a:p>
          <a:p>
            <a:pPr algn="ctr"/>
            <a:r>
              <a:rPr lang="es-ES" sz="5400" b="1" dirty="0" smtClean="0">
                <a:solidFill>
                  <a:srgbClr val="FFC000"/>
                </a:solidFill>
              </a:rPr>
              <a:t>¿Pastor, qué es lo verdaderamente importante para usted? </a:t>
            </a:r>
            <a:endParaRPr lang="es-CO" sz="5400" dirty="0" smtClean="0">
              <a:solidFill>
                <a:srgbClr val="FFC000"/>
              </a:solidFill>
            </a:endParaRPr>
          </a:p>
          <a:p>
            <a:pPr algn="ctr"/>
            <a:r>
              <a:rPr lang="es-ES" sz="3300" b="1" dirty="0" smtClean="0">
                <a:solidFill>
                  <a:srgbClr val="FFC000"/>
                </a:solidFill>
              </a:rPr>
              <a:t> </a:t>
            </a:r>
            <a:endParaRPr lang="es-CO" sz="3300" dirty="0" smtClean="0">
              <a:solidFill>
                <a:srgbClr val="FFC000"/>
              </a:solidFill>
            </a:endParaRPr>
          </a:p>
          <a:p>
            <a:pPr algn="just"/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5400" dirty="0" smtClean="0"/>
              <a:t>PARA CON EL LIDERAZGO</a:t>
            </a:r>
            <a:r>
              <a:rPr lang="es-CO" sz="5400" dirty="0" smtClean="0"/>
              <a:t/>
            </a:r>
            <a:br>
              <a:rPr lang="es-CO" sz="5400" dirty="0" smtClean="0"/>
            </a:br>
            <a:endParaRPr lang="es-CO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/>
              <a:t>PARA CON LA IGLESIA</a:t>
            </a:r>
            <a:endParaRPr lang="es-CO" sz="5400" dirty="0" smtClean="0"/>
          </a:p>
          <a:p>
            <a:endParaRPr lang="es-CO" dirty="0"/>
          </a:p>
        </p:txBody>
      </p:sp>
      <p:pic>
        <p:nvPicPr>
          <p:cNvPr id="4098" name="Picture 2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286256"/>
            <a:ext cx="1570776" cy="1730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714488"/>
            <a:ext cx="2714644" cy="2192969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4800" dirty="0" smtClean="0">
                <a:solidFill>
                  <a:schemeClr val="bg1"/>
                </a:solidFill>
              </a:rPr>
              <a:t>"una </a:t>
            </a:r>
            <a:r>
              <a:rPr lang="es-ES_tradnl" sz="4800" b="1" dirty="0" smtClean="0">
                <a:solidFill>
                  <a:schemeClr val="bg1"/>
                </a:solidFill>
              </a:rPr>
              <a:t>iglesia de G</a:t>
            </a:r>
            <a:r>
              <a:rPr lang="es-ES_tradnl" sz="4800" dirty="0" smtClean="0">
                <a:solidFill>
                  <a:schemeClr val="bg1"/>
                </a:solidFill>
              </a:rPr>
              <a:t>rupos de </a:t>
            </a:r>
            <a:r>
              <a:rPr lang="es-ES_tradnl" sz="4800" b="1" dirty="0" smtClean="0">
                <a:solidFill>
                  <a:schemeClr val="bg1"/>
                </a:solidFill>
              </a:rPr>
              <a:t>C</a:t>
            </a:r>
            <a:r>
              <a:rPr lang="es-ES_tradnl" sz="4800" dirty="0" smtClean="0">
                <a:solidFill>
                  <a:schemeClr val="bg1"/>
                </a:solidFill>
              </a:rPr>
              <a:t>recimiento </a:t>
            </a:r>
            <a:r>
              <a:rPr lang="es-ES_tradnl" sz="4800" b="1" dirty="0" smtClean="0">
                <a:solidFill>
                  <a:schemeClr val="bg1"/>
                </a:solidFill>
              </a:rPr>
              <a:t>I</a:t>
            </a:r>
            <a:r>
              <a:rPr lang="es-ES_tradnl" sz="4800" dirty="0" smtClean="0">
                <a:solidFill>
                  <a:schemeClr val="bg1"/>
                </a:solidFill>
              </a:rPr>
              <a:t>ntegral “</a:t>
            </a:r>
            <a:r>
              <a:rPr lang="es-ES_tradnl" sz="4800" dirty="0" smtClean="0"/>
              <a:t>G.C.I.</a:t>
            </a:r>
            <a:r>
              <a:rPr lang="es-ES_tradnl" sz="4800" dirty="0" smtClean="0">
                <a:solidFill>
                  <a:schemeClr val="bg1"/>
                </a:solidFill>
              </a:rPr>
              <a:t>” </a:t>
            </a:r>
            <a:r>
              <a:rPr lang="es-ES_tradnl" sz="4800" b="1" dirty="0" smtClean="0">
                <a:solidFill>
                  <a:schemeClr val="bg1"/>
                </a:solidFill>
              </a:rPr>
              <a:t>o "una iglesia con grupos".</a:t>
            </a:r>
            <a:endParaRPr lang="es-CO" sz="4800" dirty="0" smtClean="0">
              <a:solidFill>
                <a:schemeClr val="bg1"/>
              </a:solidFill>
            </a:endParaRPr>
          </a:p>
          <a:p>
            <a:pPr algn="ctr"/>
            <a:endParaRPr lang="es-CO" sz="4800" dirty="0">
              <a:solidFill>
                <a:schemeClr val="accent3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700" dirty="0" smtClean="0">
                <a:solidFill>
                  <a:schemeClr val="tx1">
                    <a:lumMod val="85000"/>
                  </a:schemeClr>
                </a:solidFill>
              </a:rPr>
              <a:t>¿A QUÉ QUEREMOS TRANSICIONAR</a:t>
            </a:r>
            <a:r>
              <a:rPr lang="es-ES" dirty="0" smtClean="0">
                <a:solidFill>
                  <a:schemeClr val="tx1">
                    <a:lumMod val="85000"/>
                  </a:schemeClr>
                </a:solidFill>
              </a:rPr>
              <a:t>?</a:t>
            </a:r>
            <a:r>
              <a:rPr lang="es-CO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s-CO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es-CO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 </a:t>
            </a:r>
            <a:r>
              <a:rPr lang="es-ES_tradnl" sz="7300" dirty="0" smtClean="0"/>
              <a:t>“USTED ES LA CLAVE”</a:t>
            </a:r>
            <a:endParaRPr lang="es-CO" dirty="0"/>
          </a:p>
        </p:txBody>
      </p:sp>
      <p:pic>
        <p:nvPicPr>
          <p:cNvPr id="614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071810"/>
            <a:ext cx="228601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4343416"/>
          </a:xfrm>
        </p:spPr>
        <p:txBody>
          <a:bodyPr>
            <a:normAutofit/>
          </a:bodyPr>
          <a:lstStyle/>
          <a:p>
            <a:pPr algn="l"/>
            <a:r>
              <a:rPr lang="es-ES_tradnl" dirty="0" smtClean="0">
                <a:solidFill>
                  <a:schemeClr val="tx1"/>
                </a:solidFill>
              </a:rPr>
              <a:t>1) "Iniciar SU G.C.I.“</a:t>
            </a:r>
            <a:br>
              <a:rPr lang="es-ES_tradnl" dirty="0" smtClean="0">
                <a:solidFill>
                  <a:schemeClr val="tx1"/>
                </a:solidFill>
              </a:rPr>
            </a:br>
            <a:r>
              <a:rPr lang="es-ES_tradnl" dirty="0" smtClean="0">
                <a:solidFill>
                  <a:schemeClr val="tx1"/>
                </a:solidFill>
              </a:rPr>
              <a:t>2) "Aprender a dirigir SU 	G.C.I." </a:t>
            </a:r>
            <a:br>
              <a:rPr lang="es-ES_tradnl" dirty="0" smtClean="0">
                <a:solidFill>
                  <a:schemeClr val="tx1"/>
                </a:solidFill>
              </a:rPr>
            </a:br>
            <a:r>
              <a:rPr lang="es-ES_tradnl" dirty="0" smtClean="0">
                <a:solidFill>
                  <a:schemeClr val="tx1"/>
                </a:solidFill>
              </a:rPr>
              <a:t>3) "Llevar a SU G.C.I. al 	crecimiento" 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Program Files\Microsoft Office\MEDIA\CAGCAT10\j01995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286256"/>
            <a:ext cx="1670609" cy="1794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642</Words>
  <Application>Microsoft Office PowerPoint</Application>
  <PresentationFormat>Presentación en pantalla (4:3)</PresentationFormat>
  <Paragraphs>90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Flujo</vt:lpstr>
      <vt:lpstr>             LA TRANSICIÓN </vt:lpstr>
      <vt:lpstr>Diapositiva 2</vt:lpstr>
      <vt:lpstr>Diapositiva 3</vt:lpstr>
      <vt:lpstr>Diapositiva 4</vt:lpstr>
      <vt:lpstr>Diapositiva 5</vt:lpstr>
      <vt:lpstr>PARA CON EL LIDERAZGO </vt:lpstr>
      <vt:lpstr>¿A QUÉ QUEREMOS TRANSICIONAR? </vt:lpstr>
      <vt:lpstr> “USTED ES LA CLAVE”</vt:lpstr>
      <vt:lpstr>1) "Iniciar SU G.C.I.“ 2) "Aprender a dirigir SU  G.C.I."  3) "Llevar a SU G.C.I. al  crecimiento" </vt:lpstr>
      <vt:lpstr>MIREMOS EL EJEMPLO DE JESÚS</vt:lpstr>
      <vt:lpstr>Diapositiva 11</vt:lpstr>
      <vt:lpstr>NOS DEJÓ DICHO  "EJEMPLO OS HE DADO". </vt:lpstr>
      <vt:lpstr>EL PRINCIPIO </vt:lpstr>
      <vt:lpstr>EL ORDEN ES:</vt:lpstr>
      <vt:lpstr>ESTA CADENA ESTÁ BASADA EN UN PRINCIPIO SIMPLE: </vt:lpstr>
      <vt:lpstr>TRES CAMBIOS ESENCIALES EN LA TRANSICIÓN DE UNA IGLESIA A G.C.I</vt:lpstr>
      <vt:lpstr>2. CAMBIO DE CONDUCTA: </vt:lpstr>
      <vt:lpstr>3. CAMBIO DE ESCENARIO:</vt:lpstr>
      <vt:lpstr>PRACTICA QUE AFECTAN LOS RESULTADOS QUE SE ALCANZAN</vt:lpstr>
      <vt:lpstr>LA TRANSICIÓN A G.C.I ENFOCA A LA IGLESIA EN:</vt:lpstr>
      <vt:lpstr>Diapositiva 21</vt:lpstr>
      <vt:lpstr>GUÍA PRÁCTICA PARA INICIAR   “G.C.I.”. </vt:lpstr>
      <vt:lpstr>Diapositiva 23</vt:lpstr>
      <vt:lpstr>ERRORES MÁS COMUNES: </vt:lpstr>
      <vt:lpstr>GUÍA PARA INICIAR “G.C.I.” </vt:lpstr>
      <vt:lpstr>Diapositiva 26</vt:lpstr>
      <vt:lpstr>ENTRENAMIENTO SEMANAL DE LÍDERES Y DISCÍPULOS APRENDICES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TRANSICIÓN</dc:title>
  <dc:creator>EDGAR</dc:creator>
  <cp:lastModifiedBy>EDGAR</cp:lastModifiedBy>
  <cp:revision>29</cp:revision>
  <dcterms:created xsi:type="dcterms:W3CDTF">2010-02-03T19:19:19Z</dcterms:created>
  <dcterms:modified xsi:type="dcterms:W3CDTF">2010-02-06T15:13:22Z</dcterms:modified>
</cp:coreProperties>
</file>