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58" r:id="rId4"/>
    <p:sldId id="262" r:id="rId5"/>
    <p:sldId id="259" r:id="rId6"/>
    <p:sldId id="260" r:id="rId7"/>
    <p:sldId id="272" r:id="rId8"/>
    <p:sldId id="273" r:id="rId9"/>
    <p:sldId id="274" r:id="rId10"/>
    <p:sldId id="261" r:id="rId11"/>
    <p:sldId id="275" r:id="rId12"/>
    <p:sldId id="263" r:id="rId13"/>
    <p:sldId id="264" r:id="rId14"/>
    <p:sldId id="256" r:id="rId15"/>
    <p:sldId id="257" r:id="rId16"/>
    <p:sldId id="270" r:id="rId17"/>
    <p:sldId id="271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670" autoAdjust="0"/>
    <p:restoredTop sz="94660"/>
  </p:normalViewPr>
  <p:slideViewPr>
    <p:cSldViewPr>
      <p:cViewPr>
        <p:scale>
          <a:sx n="50" d="100"/>
          <a:sy n="50" d="100"/>
        </p:scale>
        <p:origin x="-75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F0C8-47C3-4460-8BFC-6FD2A3AECCB8}" type="datetimeFigureOut">
              <a:rPr lang="es-ES" smtClean="0"/>
              <a:pPr/>
              <a:t>05/02/2010</a:t>
            </a:fld>
            <a:endParaRPr lang="es-ES_tradnl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025D4D-BEB9-4397-B5D3-E8A3BB5CB13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F0C8-47C3-4460-8BFC-6FD2A3AECCB8}" type="datetimeFigureOut">
              <a:rPr lang="es-ES" smtClean="0"/>
              <a:pPr/>
              <a:t>05/02/2010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D4D-BEB9-4397-B5D3-E8A3BB5CB13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F0C8-47C3-4460-8BFC-6FD2A3AECCB8}" type="datetimeFigureOut">
              <a:rPr lang="es-ES" smtClean="0"/>
              <a:pPr/>
              <a:t>05/02/2010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D4D-BEB9-4397-B5D3-E8A3BB5CB13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F0C8-47C3-4460-8BFC-6FD2A3AECCB8}" type="datetimeFigureOut">
              <a:rPr lang="es-ES" smtClean="0"/>
              <a:pPr/>
              <a:t>05/02/2010</a:t>
            </a:fld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_tradn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025D4D-BEB9-4397-B5D3-E8A3BB5CB13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F0C8-47C3-4460-8BFC-6FD2A3AECCB8}" type="datetimeFigureOut">
              <a:rPr lang="es-ES" smtClean="0"/>
              <a:pPr/>
              <a:t>05/02/2010</a:t>
            </a:fld>
            <a:endParaRPr lang="es-ES_tradnl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D4D-BEB9-4397-B5D3-E8A3BB5CB138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F0C8-47C3-4460-8BFC-6FD2A3AECCB8}" type="datetimeFigureOut">
              <a:rPr lang="es-ES" smtClean="0"/>
              <a:pPr/>
              <a:t>05/02/2010</a:t>
            </a:fld>
            <a:endParaRPr lang="es-ES_tradn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D4D-BEB9-4397-B5D3-E8A3BB5CB13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F0C8-47C3-4460-8BFC-6FD2A3AECCB8}" type="datetimeFigureOut">
              <a:rPr lang="es-ES" smtClean="0"/>
              <a:pPr/>
              <a:t>05/02/2010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2025D4D-BEB9-4397-B5D3-E8A3BB5CB138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F0C8-47C3-4460-8BFC-6FD2A3AECCB8}" type="datetimeFigureOut">
              <a:rPr lang="es-ES" smtClean="0"/>
              <a:pPr/>
              <a:t>05/02/2010</a:t>
            </a:fld>
            <a:endParaRPr lang="es-ES_tradn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D4D-BEB9-4397-B5D3-E8A3BB5CB13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F0C8-47C3-4460-8BFC-6FD2A3AECCB8}" type="datetimeFigureOut">
              <a:rPr lang="es-ES" smtClean="0"/>
              <a:pPr/>
              <a:t>05/02/2010</a:t>
            </a:fld>
            <a:endParaRPr lang="es-ES_tradnl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D4D-BEB9-4397-B5D3-E8A3BB5CB13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F0C8-47C3-4460-8BFC-6FD2A3AECCB8}" type="datetimeFigureOut">
              <a:rPr lang="es-ES" smtClean="0"/>
              <a:pPr/>
              <a:t>05/02/2010</a:t>
            </a:fld>
            <a:endParaRPr lang="es-ES_tradnl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D4D-BEB9-4397-B5D3-E8A3BB5CB13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F0C8-47C3-4460-8BFC-6FD2A3AECCB8}" type="datetimeFigureOut">
              <a:rPr lang="es-ES" smtClean="0"/>
              <a:pPr/>
              <a:t>05/02/2010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D4D-BEB9-4397-B5D3-E8A3BB5CB138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C6F0C8-47C3-4460-8BFC-6FD2A3AECCB8}" type="datetimeFigureOut">
              <a:rPr lang="es-ES" smtClean="0"/>
              <a:pPr/>
              <a:t>05/02/2010</a:t>
            </a:fld>
            <a:endParaRPr lang="es-ES_tradnl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025D4D-BEB9-4397-B5D3-E8A3BB5CB138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1000108"/>
            <a:ext cx="1587500" cy="3068638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643042" y="642919"/>
            <a:ext cx="6715172" cy="185738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Reino de Dios fue pensado para crecer y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reproducirse como un árbol.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iglesia es el instrumento elegido por Dios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para que su Reino se extienda.</a:t>
            </a:r>
            <a:endParaRPr lang="es-ES_tradnl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14348" y="4214818"/>
            <a:ext cx="5786446" cy="124748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Jesús utilizó la figura del árbol para ilustrar </a:t>
            </a:r>
          </a:p>
          <a:p>
            <a:pPr algn="ctr"/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Reino de Dios (Mateo 13.31-32).</a:t>
            </a:r>
            <a:endParaRPr lang="es-ES_tradnl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214414" y="3000372"/>
            <a:ext cx="4786346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¿POR</a:t>
            </a:r>
            <a:r>
              <a:rPr kumimoji="0" lang="es-ES_tradnl" sz="2400" b="1" i="0" u="none" strike="noStrike" cap="non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QUÉ LAS IGLESIAS NO CRECEN?</a:t>
            </a:r>
            <a:endParaRPr lang="es-ES_tradnl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8" name="Picture 6" descr="C:\Program Files\Microsoft Office\MEDIA\CAGCAT10\j014940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571876"/>
            <a:ext cx="1972147" cy="2347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43042" y="1071546"/>
            <a:ext cx="5763629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FadeUp">
              <a:avLst>
                <a:gd name="adj" fmla="val 5412"/>
              </a:avLst>
            </a:prstTxWarp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VIVIR LOS </a:t>
            </a:r>
          </a:p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VALORES DE DIOS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28596" y="2571744"/>
            <a:ext cx="3334737" cy="74741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Amar a Dios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09229" y="2571744"/>
            <a:ext cx="3334737" cy="74741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Amar la Gente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8596" y="3896030"/>
            <a:ext cx="3334737" cy="74741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lIns="91440" tIns="45720" rIns="91440" bIns="45720">
            <a:prstTxWarp prst="textDeflate">
              <a:avLst>
                <a:gd name="adj" fmla="val 0"/>
              </a:avLst>
            </a:prstTxWarp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Expresado en:</a:t>
            </a:r>
          </a:p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Vida devocional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286380" y="3896030"/>
            <a:ext cx="3334737" cy="74741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lIns="91440" tIns="45720" rIns="91440" bIns="45720">
            <a:prstTxWarp prst="textDeflate">
              <a:avLst>
                <a:gd name="adj" fmla="val 0"/>
              </a:avLst>
            </a:prstTxWarp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Expresado en:</a:t>
            </a:r>
          </a:p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Evangelizar - Discipular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" y="0"/>
            <a:ext cx="9144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cambio de valores en la iglesia.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600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cambio de valores es posible.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Cambiar valores lleva tiempo.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Cambiar los valores comienza con cada uno de nosotros.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Cambiar nuestros valores (prioridades internas) es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_tradnl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_tradnl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dif</a:t>
            </a: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cil y costoso que preparar reuniones,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_tradnl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_tradnl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programas y eventos.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ES_tradnl" sz="16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 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nico que Dios necesita para edificar una iglesia que crece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un grupo peque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ñ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de personas Que dispuestas a cambiar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sus valores y sus acciones.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Cuando se cumple 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 requisito, 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 hace el resto.</a:t>
            </a:r>
            <a:endParaRPr kumimoji="0" lang="es-ES_tradn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17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17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17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17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17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17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174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174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-32" y="71414"/>
            <a:ext cx="9153468" cy="66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Procesos y Eventos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Procesos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Proceso es un conjunto de actividades que se realizan 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suceden con un determinado fin.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Eventos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Evento es un suceso específico en tiempo y lugar.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¿En qué se ha concentrado la iglesia?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eventos. Campañas, películas, recitales, grandes encuentros,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programas y reuniones públicas.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Eventos y programas / Visibles a la congregación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Procesos (bajo tierra) invisibles a los ojos de toda la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congregación.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Vida Devocional / Evangelismo personal / Discipulado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personal /  Grupos / Misiones.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61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61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61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61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61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61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14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Principios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Entendemos como principio aquello que se acepta como esencia,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origen o fundamento.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PRINCIPIO I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crecimiento se produce por los procesos diarios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no por lo eventual.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PRINCIPIO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crecimiento de todos los seres vivos creados por Dios se produce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través de pequeñas unidades de materia viva llamadas células,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las cuales son capaces de realizar todas las funciones que permiten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vida (alimentarse, crecer y reproducirse).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214950"/>
            <a:ext cx="8985152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 deseamos que este principio se incorpore a la iglesia debemos iniciar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una transición para incorporar  pequeñas unidades de materia viva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llamadas G.C.I. Como una herramienta que genere en  la iglesia el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mismo resultado que las células generan en el cuerpo humano.</a:t>
            </a: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785794"/>
            <a:ext cx="1585913" cy="3070225"/>
          </a:xfrm>
          <a:prstGeom prst="rect">
            <a:avLst/>
          </a:prstGeom>
          <a:noFill/>
        </p:spPr>
      </p:pic>
      <p:pic>
        <p:nvPicPr>
          <p:cNvPr id="2049" name="Imagen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120900"/>
            <a:ext cx="3098800" cy="47371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Jesús dijo "Hagan el </a:t>
            </a:r>
            <a:r>
              <a:rPr kumimoji="0" lang="es-ES_tradn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es-ES_tradn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rbol bueno y el fruto ser</a:t>
            </a:r>
            <a:r>
              <a:rPr kumimoji="0" lang="es-ES_tradn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es-ES_tradn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bueno"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(Mateo 12.33).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28662" y="1428736"/>
            <a:ext cx="637866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Procesos a implementar.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¿Cuáles son los procesos básicos que podemos incorporar?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Proceso: Vida Devocional.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Mateo 4.4. y 6.6.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Proceso: Evangelismo personal.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Marcos 16.15.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Proceso: Discipulado personal.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Mateo 28.18-20.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Proceso: G.C.I.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Ira. Corintios 14. 26 y 31. - Efesios 4.15-16.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Proceso: Misiones.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Hechos 1.8.	</a:t>
            </a:r>
            <a:b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resultado de los procesos: Fruto.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¿Podrá la iglesia cambiar?</a:t>
            </a:r>
            <a:endParaRPr kumimoji="0" lang="es-ES_tradn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 Grupo"/>
          <p:cNvGrpSpPr/>
          <p:nvPr/>
        </p:nvGrpSpPr>
        <p:grpSpPr>
          <a:xfrm>
            <a:off x="71406" y="114287"/>
            <a:ext cx="3114675" cy="4814911"/>
            <a:chOff x="-32" y="-71462"/>
            <a:chExt cx="3114675" cy="4814911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2" y="3286124"/>
              <a:ext cx="3095625" cy="145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27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32" y="-71462"/>
              <a:ext cx="3076575" cy="2400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28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32" y="2233612"/>
              <a:ext cx="3114675" cy="1123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3" name="12 Grupo"/>
          <p:cNvGrpSpPr/>
          <p:nvPr/>
        </p:nvGrpSpPr>
        <p:grpSpPr>
          <a:xfrm>
            <a:off x="5743605" y="266687"/>
            <a:ext cx="3114675" cy="4814911"/>
            <a:chOff x="-32" y="-71462"/>
            <a:chExt cx="3114675" cy="4814911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2" y="3286124"/>
              <a:ext cx="3095625" cy="145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32" y="-71462"/>
              <a:ext cx="3076575" cy="2400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32" y="2233612"/>
              <a:ext cx="3114675" cy="1123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357298"/>
            <a:ext cx="3098800" cy="47371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71406" y="0"/>
            <a:ext cx="8786842" cy="549867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Identificamos tres elementos b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sicos que componen 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sta figura. </a:t>
            </a:r>
            <a:endParaRPr kumimoji="0" lang="es-ES" sz="24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4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La copa con sus frutos (resultados)</a:t>
            </a:r>
            <a:endParaRPr kumimoji="0" lang="es-ES" sz="24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El tronco (como canal de la savia)</a:t>
            </a:r>
            <a:endParaRPr kumimoji="0" lang="es-ES" sz="24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Las ra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ces (como fundamento).</a:t>
            </a:r>
            <a:endParaRPr lang="es-ES_tradnl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4186253"/>
            <a:ext cx="30956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3133741"/>
            <a:ext cx="31146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828667"/>
            <a:ext cx="30765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1142976" y="0"/>
            <a:ext cx="7549547" cy="9617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s-ES_tradnl" sz="2400" dirty="0" smtClean="0"/>
              <a:t>Aquí es donde proponemos iniciar un recorrido </a:t>
            </a:r>
            <a:endParaRPr lang="es-ES_tradnl" sz="2400" dirty="0" smtClean="0"/>
          </a:p>
          <a:p>
            <a:pPr algn="ctr"/>
            <a:r>
              <a:rPr lang="es-ES_tradnl" sz="2400" dirty="0" smtClean="0"/>
              <a:t>inverso </a:t>
            </a:r>
            <a:r>
              <a:rPr lang="es-ES_tradnl" sz="2400" dirty="0" smtClean="0"/>
              <a:t>al mirar a la iglesia</a:t>
            </a:r>
            <a:endParaRPr lang="es-E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760136" y="4286256"/>
            <a:ext cx="6098144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Crecimiento en calidad y cantidad.</a:t>
            </a:r>
            <a:endParaRPr kumimoji="0" lang="es-ES" sz="28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Reproducci</a:t>
            </a: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 de miembros</a:t>
            </a:r>
            <a:endParaRPr kumimoji="0" lang="es-ES" sz="28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Fundación de iglesias</a:t>
            </a:r>
            <a:endParaRPr kumimoji="0" lang="es-ES" sz="28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Env</a:t>
            </a: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o de misioneros.</a:t>
            </a:r>
            <a:endParaRPr lang="es-ES_tradnl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257 L 0.43524 0.082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928670"/>
            <a:ext cx="9144000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Nuestro enfoque en "los frutos“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_tradnl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</a:t>
            </a: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La b</a:t>
            </a: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</a:t>
            </a: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squeda de ellos por     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_tradnl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</a:t>
            </a: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diferentes medios no nos han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_tradnl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</a:t>
            </a: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dado el resultado que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_tradnl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</a:t>
            </a: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esper</a:t>
            </a: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bamos.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spc="0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Las estad</a:t>
            </a:r>
            <a:r>
              <a:rPr kumimoji="0" lang="es-ES_tradnl" sz="2800" b="1" i="0" u="none" strike="noStrike" cap="none" spc="0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es-ES_tradnl" sz="2800" b="1" i="0" u="none" strike="noStrike" cap="none" spc="0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sticas marcan que el 80 % de las iglesias "no crecen”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Para que el fruto, llegue a producirse, es necesario que la savia corra por los canales apropiados (tronco).</a:t>
            </a:r>
            <a:endParaRPr lang="es-ES_tradnl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052797"/>
            <a:ext cx="2786082" cy="251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03" y="3471873"/>
            <a:ext cx="30956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03" y="114287"/>
            <a:ext cx="30765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03" y="2357430"/>
            <a:ext cx="31146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3564791"/>
            <a:ext cx="9144000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Programas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Mé</a:t>
            </a: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todos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Estructuras.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Su propósito es</a:t>
            </a:r>
            <a:r>
              <a:rPr kumimoji="0" lang="es-ES" sz="2400" b="1" i="0" u="none" strike="noStrike" cap="none" spc="0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ser un canal 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para que la savia corra llegue a los extremos y genere fruto.</a:t>
            </a:r>
            <a:endParaRPr kumimoji="0" lang="es-ES" sz="24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Endiosamos los m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todos o estructuras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No los revisamos</a:t>
            </a:r>
            <a:endParaRPr lang="es-ES_tradnl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79 0.0007 L 0.47622 -0.198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71477"/>
            <a:ext cx="30765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776551"/>
            <a:ext cx="31146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829063"/>
            <a:ext cx="30956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500166" y="3525284"/>
            <a:ext cx="735808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Valores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Procesos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Prop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sitos.</a:t>
            </a:r>
            <a:endParaRPr kumimoji="0" lang="es-ES" sz="24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4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Las ra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ces se generan por la semilla que sembramos</a:t>
            </a:r>
            <a:endParaRPr kumimoji="0" lang="es-ES" sz="24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con nuestras palabras, </a:t>
            </a:r>
            <a:endParaRPr kumimoji="0" lang="es-ES" sz="24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pero sobre todo con nuestros hechos.</a:t>
            </a:r>
            <a:endParaRPr kumimoji="0" lang="es-ES" sz="24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44895 -0.343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-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714348" y="0"/>
            <a:ext cx="77147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¿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Qu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son los valores?</a:t>
            </a:r>
            <a:endParaRPr kumimoji="0" lang="es-ES" sz="24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Los valores son las prioridades interiores que se expresan en nuestras acciones</a:t>
            </a:r>
            <a:endParaRPr lang="es-ES_tradnl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48314" y="1285860"/>
            <a:ext cx="84385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Todos tenemos valores. Jes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 lo dijo en Mateo 6.21:</a:t>
            </a:r>
          </a:p>
          <a:p>
            <a:pPr algn="ctr"/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"Donde est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tu tesoro, all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estar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tambi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 tu coraz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n".</a:t>
            </a:r>
            <a:endParaRPr lang="es-ES_tradnl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857224" y="2214554"/>
            <a:ext cx="739941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Todos nosotros dedicamos nuestro tiempo, nuestra energ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 y nuestro dinero a aquellas cosas  que valoramos.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Las iglesias tambi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n.</a:t>
            </a:r>
            <a:endParaRPr lang="es-ES_tradnl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0" y="400248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¿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mo descubrir nuestros valores?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Preguntémonos 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¿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Qu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hicimos durante la 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ltima semana?,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¿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En qu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usaste tu tiempo, tu energ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 y tu dinero en la semana pasada?</a:t>
            </a:r>
            <a:endParaRPr lang="es-ES_tradnl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1127" y="6027003"/>
            <a:ext cx="91028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Los valores que creemos, no son a menudo los valores que practicamos</a:t>
            </a:r>
            <a:endParaRPr lang="es-ES_tradnl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28595" y="1641348"/>
          <a:ext cx="8429684" cy="4930918"/>
        </p:xfrm>
        <a:graphic>
          <a:graphicData uri="http://schemas.openxmlformats.org/drawingml/2006/table">
            <a:tbl>
              <a:tblPr/>
              <a:tblGrid>
                <a:gridCol w="827316"/>
                <a:gridCol w="964392"/>
                <a:gridCol w="1108274"/>
                <a:gridCol w="1240488"/>
                <a:gridCol w="1108274"/>
                <a:gridCol w="1108274"/>
                <a:gridCol w="964392"/>
                <a:gridCol w="1108274"/>
              </a:tblGrid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 dirty="0">
                          <a:latin typeface="Times New Roman"/>
                          <a:ea typeface="Times New Roman"/>
                          <a:cs typeface="Arial"/>
                        </a:rPr>
                        <a:t>Hora</a:t>
                      </a:r>
                      <a:endParaRPr lang="es-ES" sz="1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Lunes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Martes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Mi</a:t>
                      </a:r>
                      <a:r>
                        <a:rPr lang="es-ES_tradnl" sz="1200" kern="1600">
                          <a:latin typeface="Times New Roman"/>
                          <a:ea typeface="Times New Roman"/>
                        </a:rPr>
                        <a:t>é</a:t>
                      </a: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rcoles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Jueves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Viernes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S</a:t>
                      </a:r>
                      <a:r>
                        <a:rPr lang="es-ES_tradnl" sz="1200" kern="1600">
                          <a:latin typeface="Times New Roman"/>
                          <a:ea typeface="Times New Roman"/>
                        </a:rPr>
                        <a:t>á</a:t>
                      </a: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bado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Domingo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6:00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7.00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9.00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10.00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11.00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12.00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13.00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14.00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15.00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16.00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17.00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18:00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19:00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20:00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21:00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600">
                          <a:latin typeface="Times New Roman"/>
                          <a:ea typeface="Times New Roman"/>
                          <a:cs typeface="Arial"/>
                        </a:rPr>
                        <a:t>22.00</a:t>
                      </a: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0" y="0"/>
            <a:ext cx="906064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El siguiente ejercicio le ayudar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a descubrir cuáles son los valores de su vida.</a:t>
            </a:r>
            <a:endParaRPr kumimoji="0" lang="es-ES" sz="24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Complete el siguiente cuadro con las acciones que usted realiz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durante la 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ltima semana</a:t>
            </a:r>
            <a:endParaRPr lang="es-ES_tradnl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 que Cristo sea el centro de nuestra iglesia debemos empezar a valorar lo que él valora y de esa manera vivir como él </a:t>
            </a:r>
            <a:r>
              <a:rPr lang="es-ES_tradnl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vive</a:t>
            </a:r>
            <a:r>
              <a:rPr lang="es-ES_tradnl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s-ES_tradnl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s-ES_tradnl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_tradnl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</a:t>
            </a:r>
            <a:r>
              <a:rPr lang="es-ES_tradnl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Cuáles son los valores de Dios?</a:t>
            </a:r>
            <a:endParaRPr lang="es-ES_tradnl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643050"/>
            <a:ext cx="914400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Mateo 22:37-39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"Amar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 al Se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ñ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or tu Dios con todo tu coraz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 y con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toda tu alma y con toda tu mente. 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ste es el primero y gran mandamiento.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400" b="1" i="0" u="none" strike="noStrike" cap="non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Y el segundo es parecido: Amar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 a tu pr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jimo como </a:t>
            </a:r>
            <a:r>
              <a:rPr kumimoji="0" lang="es-ES_tradnl" sz="2400" b="1" i="1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es-ES_tradnl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ti mismo."</a:t>
            </a:r>
            <a:endParaRPr lang="es-ES_tradnl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143108" y="4429132"/>
            <a:ext cx="4710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Valor N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°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1 Amar a Dios.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Valor N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°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2 Amar a las personas</a:t>
            </a:r>
            <a:endParaRPr lang="es-ES_tradnl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14282" y="5857892"/>
            <a:ext cx="87154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¿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Est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 estos valores presentes en nuestras acciones de la 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</a:t>
            </a:r>
            <a:r>
              <a:rPr kumimoji="0" lang="es-ES_tradnl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ltima semana?</a:t>
            </a:r>
            <a:endParaRPr lang="es-ES_tradnl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380</TotalTime>
  <Words>912</Words>
  <Application>Microsoft Office PowerPoint</Application>
  <PresentationFormat>Presentación en pantalla (4:3)</PresentationFormat>
  <Paragraphs>174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Viajes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Valued Acer Customer</cp:lastModifiedBy>
  <cp:revision>22</cp:revision>
  <dcterms:created xsi:type="dcterms:W3CDTF">2010-02-05T21:44:26Z</dcterms:created>
  <dcterms:modified xsi:type="dcterms:W3CDTF">2010-02-06T08:52:31Z</dcterms:modified>
</cp:coreProperties>
</file>