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70" autoAdjust="0"/>
  </p:normalViewPr>
  <p:slideViewPr>
    <p:cSldViewPr>
      <p:cViewPr varScale="1">
        <p:scale>
          <a:sx n="44" d="100"/>
          <a:sy n="44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A478-FC08-456A-A0D4-67FEF718ECC8}" type="datetimeFigureOut">
              <a:rPr lang="es-CO" smtClean="0"/>
              <a:pPr/>
              <a:t>05/02/2010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E1FD-819C-44A5-9E73-8305D3EE1F5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1406" y="46279"/>
            <a:ext cx="90725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/>
              </a:rPr>
              <a:t>RELACIONES INTERPERSONALES</a:t>
            </a:r>
            <a:endParaRPr lang="es-CO" sz="2400" b="1" dirty="0" smtClean="0">
              <a:effectLst/>
            </a:endParaRPr>
          </a:p>
          <a:p>
            <a:endParaRPr lang="es-CO" sz="2400" dirty="0" smtClean="0">
              <a:effectLst/>
            </a:endParaRPr>
          </a:p>
          <a:p>
            <a:r>
              <a:rPr lang="es-CO" sz="2400" dirty="0" smtClean="0">
                <a:effectLst/>
              </a:rPr>
              <a:t>Objetivos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Definir el concepto de relaciones interpersonales.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Identificar los 5 procesos fundamentales de las relaciones interpersonales.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Identificar los procesos que impactan las relaciones interpersonales.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Distinguir las características de las relaciones saludables de las no</a:t>
            </a:r>
          </a:p>
          <a:p>
            <a:r>
              <a:rPr lang="es-CO" sz="2400" dirty="0" smtClean="0">
                <a:effectLst/>
              </a:rPr>
              <a:t>  saludables.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Distinguir los comportamientos efectivos de los inefectivos en las</a:t>
            </a:r>
          </a:p>
          <a:p>
            <a:r>
              <a:rPr lang="es-CO" sz="2400" dirty="0" smtClean="0">
                <a:effectLst/>
              </a:rPr>
              <a:t>  relaciones interpersonales. 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causas consecuencias y cómo manejarlo.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Identificar las etapas de una relación insatisfecha. Y lo que es una</a:t>
            </a:r>
          </a:p>
          <a:p>
            <a:r>
              <a:rPr lang="es-CO" sz="2400" dirty="0" smtClean="0">
                <a:effectLst/>
              </a:rPr>
              <a:t>  conducta desviada en las organizaciones y estrategias de manejo.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Describir la importancia de la confianza en las relaciones interpersonales.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Identificar estrategias para mejorar las relaciones interpersonales.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/>
              </a:rPr>
              <a:t>Describir la conducta pro-social o de ayuda a otros .</a:t>
            </a:r>
            <a:endParaRPr lang="es-CO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1277386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CO" sz="3200" b="1" dirty="0" smtClean="0"/>
              <a:t>Percepción</a:t>
            </a:r>
          </a:p>
          <a:p>
            <a:pPr marL="514350" indent="-514350"/>
            <a:endParaRPr lang="es-CO" sz="3200" b="1" dirty="0" smtClean="0"/>
          </a:p>
          <a:p>
            <a:r>
              <a:rPr lang="es-CO" sz="3200" dirty="0" smtClean="0"/>
              <a:t>Proceso mediante el cual, las personas</a:t>
            </a:r>
          </a:p>
          <a:p>
            <a:r>
              <a:rPr lang="es-CO" sz="3200" dirty="0" smtClean="0"/>
              <a:t>organizan e interpretan información a fin de</a:t>
            </a:r>
          </a:p>
          <a:p>
            <a:r>
              <a:rPr lang="es-CO" sz="3200" dirty="0" smtClean="0"/>
              <a:t>dar significado y posibilidad de comprensión</a:t>
            </a:r>
          </a:p>
          <a:p>
            <a:r>
              <a:rPr lang="es-CO" sz="3200" dirty="0" smtClean="0"/>
              <a:t>a su mundo. La percepción aporta la materia</a:t>
            </a:r>
          </a:p>
          <a:p>
            <a:r>
              <a:rPr lang="es-CO" sz="3200" dirty="0" smtClean="0"/>
              <a:t>prima necesaria para los procesos del</a:t>
            </a:r>
          </a:p>
          <a:p>
            <a:r>
              <a:rPr lang="es-CO" sz="3200" dirty="0" smtClean="0"/>
              <a:t>pensar, sentir y actuar. En el proceso</a:t>
            </a:r>
          </a:p>
          <a:p>
            <a:r>
              <a:rPr lang="es-CO" sz="3200" dirty="0" smtClean="0"/>
              <a:t>perceptivo, también influyen</a:t>
            </a:r>
          </a:p>
          <a:p>
            <a:r>
              <a:rPr lang="es-CO" sz="3200" dirty="0" smtClean="0"/>
              <a:t>significativamente los valores y creencias,</a:t>
            </a:r>
          </a:p>
          <a:p>
            <a:r>
              <a:rPr lang="es-CO" sz="3200" dirty="0" smtClean="0"/>
              <a:t>los pensamientos y el mundo de la acción.</a:t>
            </a:r>
            <a:endParaRPr lang="es-CO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206" y="0"/>
            <a:ext cx="635795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30" y="428604"/>
            <a:ext cx="85010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2. Pensamientos y  3.Sentimientos</a:t>
            </a:r>
          </a:p>
          <a:p>
            <a:endParaRPr lang="es-CO" sz="3200" b="1" dirty="0" smtClean="0"/>
          </a:p>
          <a:p>
            <a:r>
              <a:rPr lang="es-CO" sz="3200" dirty="0" smtClean="0"/>
              <a:t>Es el pensamiento el que analizará, evaluará y</a:t>
            </a:r>
          </a:p>
          <a:p>
            <a:r>
              <a:rPr lang="es-CO" sz="3200" dirty="0" smtClean="0"/>
              <a:t>emitirá un juicio sobre lo que nos afecta, como también planeará conductas complejas y</a:t>
            </a:r>
          </a:p>
          <a:p>
            <a:r>
              <a:rPr lang="es-CO" sz="3200" dirty="0" smtClean="0"/>
              <a:t>organizará las acciones de acuerdo a la</a:t>
            </a:r>
          </a:p>
          <a:p>
            <a:r>
              <a:rPr lang="es-CO" sz="3200" dirty="0" smtClean="0"/>
              <a:t>información con la que contamos.</a:t>
            </a:r>
          </a:p>
          <a:p>
            <a:r>
              <a:rPr lang="es-CO" sz="3200" dirty="0" smtClean="0"/>
              <a:t>Los análisis que realizamos y los juicios que</a:t>
            </a:r>
          </a:p>
          <a:p>
            <a:r>
              <a:rPr lang="es-CO" sz="3200" dirty="0" smtClean="0"/>
              <a:t>emitimos no pueden tener más valor que aquel</a:t>
            </a:r>
          </a:p>
          <a:p>
            <a:r>
              <a:rPr lang="es-CO" sz="3200" dirty="0" smtClean="0"/>
              <a:t>que posee la información sobre la que se basan.</a:t>
            </a:r>
            <a:endParaRPr lang="es-CO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344" y="440533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71438" y="357166"/>
            <a:ext cx="8858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4. Intencionalidad y Objetivos</a:t>
            </a:r>
          </a:p>
          <a:p>
            <a:endParaRPr lang="es-CO" sz="2800" b="1" dirty="0" smtClean="0"/>
          </a:p>
          <a:p>
            <a:r>
              <a:rPr lang="es-CO" sz="2800" dirty="0" smtClean="0"/>
              <a:t>Por las intenciones nos dirigirnos hacia las metas</a:t>
            </a:r>
          </a:p>
          <a:p>
            <a:r>
              <a:rPr lang="es-CO" sz="2800" dirty="0" smtClean="0"/>
              <a:t>que nos fijamos.</a:t>
            </a:r>
          </a:p>
          <a:p>
            <a:r>
              <a:rPr lang="es-CO" sz="2800" dirty="0" smtClean="0"/>
              <a:t>Los objetivos son aquellas metas que concretan lo</a:t>
            </a:r>
          </a:p>
          <a:p>
            <a:r>
              <a:rPr lang="es-CO" sz="2800" dirty="0" smtClean="0"/>
              <a:t>que los deseos e intenciones buscan alcanzar, son</a:t>
            </a:r>
          </a:p>
          <a:p>
            <a:r>
              <a:rPr lang="es-CO" sz="2800" dirty="0" smtClean="0"/>
              <a:t>metas específicas, claras, retadoras, constituyen el</a:t>
            </a:r>
          </a:p>
          <a:p>
            <a:r>
              <a:rPr lang="es-CO" sz="2800" dirty="0" smtClean="0"/>
              <a:t>"activador" de la conducta.</a:t>
            </a:r>
          </a:p>
          <a:p>
            <a:r>
              <a:rPr lang="es-CO" sz="2800" dirty="0" smtClean="0"/>
              <a:t>Los objetivos son la fuente principal de la</a:t>
            </a:r>
          </a:p>
          <a:p>
            <a:r>
              <a:rPr lang="es-CO" sz="2800" dirty="0" smtClean="0"/>
              <a:t>motivación en el ministerio. Ellos definen un camino,</a:t>
            </a:r>
          </a:p>
          <a:p>
            <a:r>
              <a:rPr lang="es-CO" sz="2800" dirty="0" smtClean="0"/>
              <a:t>orientan decisiones, informan de nuestro progreso.</a:t>
            </a:r>
          </a:p>
          <a:p>
            <a:r>
              <a:rPr lang="es-CO" sz="2800" dirty="0" smtClean="0"/>
              <a:t>Cuando no hay objetivos claros se corre el riesgo</a:t>
            </a:r>
          </a:p>
          <a:p>
            <a:r>
              <a:rPr lang="es-CO" sz="2800" dirty="0" smtClean="0"/>
              <a:t>de llegar a un resultado no deseado.</a:t>
            </a:r>
            <a:endParaRPr lang="es-CO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423802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 smtClean="0"/>
              <a:t>5. Acción</a:t>
            </a:r>
          </a:p>
          <a:p>
            <a:r>
              <a:rPr lang="es-CO" sz="3600" dirty="0" smtClean="0"/>
              <a:t>Es hacer basado en la percepción, en los</a:t>
            </a:r>
          </a:p>
          <a:p>
            <a:r>
              <a:rPr lang="es-CO" sz="3600" dirty="0" smtClean="0"/>
              <a:t>sentimientos, en el pensamiento y en una</a:t>
            </a:r>
          </a:p>
          <a:p>
            <a:r>
              <a:rPr lang="es-CO" sz="3600" dirty="0" smtClean="0"/>
              <a:t>intencionalidad consciente que se</a:t>
            </a:r>
          </a:p>
          <a:p>
            <a:r>
              <a:rPr lang="es-CO" sz="3600" dirty="0" smtClean="0"/>
              <a:t>expresa en objetivos.</a:t>
            </a:r>
            <a:endParaRPr lang="es-CO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43249"/>
            <a:ext cx="60053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85728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Características de las Relaciones Interpersonales Saludables</a:t>
            </a:r>
          </a:p>
          <a:p>
            <a:r>
              <a:rPr lang="es-CO" sz="2800" b="1" dirty="0" smtClean="0"/>
              <a:t>    son:</a:t>
            </a:r>
          </a:p>
          <a:p>
            <a:pPr>
              <a:buFont typeface="Wingdings" pitchFamily="2" charset="2"/>
              <a:buChar char="ü"/>
            </a:pPr>
            <a:r>
              <a:rPr lang="es-CO" sz="2800" b="1" dirty="0" smtClean="0"/>
              <a:t>Honestidad y Sinceridad</a:t>
            </a:r>
          </a:p>
          <a:p>
            <a:r>
              <a:rPr lang="es-CO" sz="2800" dirty="0" smtClean="0"/>
              <a:t>    Libre de mentiras e hipocresía; nos permite</a:t>
            </a:r>
          </a:p>
          <a:p>
            <a:r>
              <a:rPr lang="es-CO" sz="2800" dirty="0" smtClean="0"/>
              <a:t>    explorar los límites sociales y propone la</a:t>
            </a:r>
          </a:p>
          <a:p>
            <a:r>
              <a:rPr lang="es-CO" sz="2800" dirty="0" smtClean="0"/>
              <a:t>    posibilidad de contrastar nuestras verdades con</a:t>
            </a:r>
          </a:p>
          <a:p>
            <a:r>
              <a:rPr lang="es-CO" sz="2800" dirty="0" smtClean="0"/>
              <a:t>    las de los demás.</a:t>
            </a:r>
          </a:p>
          <a:p>
            <a:pPr>
              <a:buFont typeface="Wingdings" pitchFamily="2" charset="2"/>
              <a:buChar char="ü"/>
            </a:pPr>
            <a:r>
              <a:rPr lang="es-CO" sz="2800" b="1" dirty="0" smtClean="0"/>
              <a:t>Respeto y Afirmación</a:t>
            </a:r>
          </a:p>
          <a:p>
            <a:r>
              <a:rPr lang="es-CO" sz="2800" dirty="0" smtClean="0"/>
              <a:t>    Fomenta la libertad mutua, que permite la creación</a:t>
            </a:r>
          </a:p>
          <a:p>
            <a:r>
              <a:rPr lang="es-CO" sz="2800" dirty="0" smtClean="0"/>
              <a:t>   del espacio psicológico y social en el que se</a:t>
            </a:r>
          </a:p>
          <a:p>
            <a:r>
              <a:rPr lang="es-CO" sz="2800" dirty="0" smtClean="0"/>
              <a:t>   desarrolla la visión de las cosas, de uno y de los</a:t>
            </a:r>
          </a:p>
          <a:p>
            <a:r>
              <a:rPr lang="es-CO" sz="2800" dirty="0" smtClean="0"/>
              <a:t>   demás.</a:t>
            </a:r>
            <a:endParaRPr lang="es-CO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57166"/>
            <a:ext cx="8501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3200" b="1" dirty="0" smtClean="0"/>
              <a:t>  Compasión</a:t>
            </a:r>
          </a:p>
          <a:p>
            <a:r>
              <a:rPr lang="es-CO" sz="3200" dirty="0" smtClean="0"/>
              <a:t>      Las relaciones compasivas se relacionan con</a:t>
            </a:r>
          </a:p>
          <a:p>
            <a:r>
              <a:rPr lang="es-CO" sz="3200" dirty="0" smtClean="0"/>
              <a:t>      la capacidad humana de sentir-con, es decir,</a:t>
            </a:r>
          </a:p>
          <a:p>
            <a:r>
              <a:rPr lang="es-CO" sz="3200" dirty="0" smtClean="0"/>
              <a:t>      de identificarse con el otro, de ponerse</a:t>
            </a:r>
          </a:p>
          <a:p>
            <a:r>
              <a:rPr lang="es-CO" sz="3200" dirty="0" smtClean="0"/>
              <a:t>      en el lugar del otro.</a:t>
            </a:r>
          </a:p>
          <a:p>
            <a:pPr>
              <a:buFont typeface="Wingdings" pitchFamily="2" charset="2"/>
              <a:buChar char="ü"/>
            </a:pPr>
            <a:r>
              <a:rPr lang="es-CO" sz="3200" dirty="0" smtClean="0"/>
              <a:t>  </a:t>
            </a:r>
            <a:r>
              <a:rPr lang="es-CO" sz="3200" b="1" dirty="0" smtClean="0"/>
              <a:t>Comprensión y Sabiduría</a:t>
            </a:r>
          </a:p>
          <a:p>
            <a:r>
              <a:rPr lang="es-CO" sz="3200" dirty="0" smtClean="0"/>
              <a:t>     Es la realización integral llevando a cabo la</a:t>
            </a:r>
          </a:p>
          <a:p>
            <a:r>
              <a:rPr lang="es-CO" sz="3200" dirty="0" smtClean="0"/>
              <a:t>     actividad de inteligencia interpersonal desde</a:t>
            </a:r>
          </a:p>
          <a:p>
            <a:r>
              <a:rPr lang="es-CO" sz="3200" dirty="0" smtClean="0"/>
              <a:t>     la compasión, el respeto a la libertad, la</a:t>
            </a:r>
          </a:p>
          <a:p>
            <a:r>
              <a:rPr lang="es-CO" sz="3200" dirty="0" smtClean="0"/>
              <a:t>     honestidad y la sinceridad</a:t>
            </a:r>
            <a:endParaRPr lang="es-CO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" y="500042"/>
            <a:ext cx="907259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/>
              <a:t>Comportamientos en las Relaciones Interpersonales</a:t>
            </a:r>
          </a:p>
          <a:p>
            <a:endParaRPr lang="es-CO" sz="3200" dirty="0" smtClean="0"/>
          </a:p>
          <a:p>
            <a:r>
              <a:rPr lang="es-CO" sz="3200" dirty="0" smtClean="0"/>
              <a:t>Comportamientos                   Comportamientos  </a:t>
            </a:r>
          </a:p>
          <a:p>
            <a:r>
              <a:rPr lang="es-CO" sz="3200" b="1" dirty="0" smtClean="0"/>
              <a:t>     No efectivos                                    Efectivos</a:t>
            </a:r>
          </a:p>
          <a:p>
            <a:endParaRPr lang="es-CO" sz="3200" dirty="0" smtClean="0"/>
          </a:p>
          <a:p>
            <a:r>
              <a:rPr lang="es-CO" sz="3200" dirty="0" smtClean="0"/>
              <a:t>	Juzgar                                  	Descriptivo</a:t>
            </a:r>
          </a:p>
          <a:p>
            <a:r>
              <a:rPr lang="es-CO" sz="3200" dirty="0" smtClean="0"/>
              <a:t>	Control  			Orientado al Problema</a:t>
            </a:r>
          </a:p>
          <a:p>
            <a:r>
              <a:rPr lang="es-CO" sz="3200" dirty="0" smtClean="0"/>
              <a:t>	Neutralidad 			Empatía</a:t>
            </a:r>
          </a:p>
          <a:p>
            <a:r>
              <a:rPr lang="es-CO" sz="3200" dirty="0" smtClean="0"/>
              <a:t>	Superioridad 			Igualdad</a:t>
            </a:r>
          </a:p>
          <a:p>
            <a:r>
              <a:rPr lang="es-CO" sz="3200" dirty="0" smtClean="0"/>
              <a:t>	Certeza 				Provisión</a:t>
            </a:r>
            <a:endParaRPr lang="es-CO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85728"/>
            <a:ext cx="87154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Cuando hay una relación interpersonal</a:t>
            </a:r>
          </a:p>
          <a:p>
            <a:pPr algn="ctr"/>
            <a:r>
              <a:rPr lang="es-CO" sz="3600" b="1" dirty="0" smtClean="0"/>
              <a:t>Eficaz  se produce lo siguiente:</a:t>
            </a:r>
          </a:p>
          <a:p>
            <a:pPr>
              <a:buFont typeface="Arial" pitchFamily="34" charset="0"/>
              <a:buChar char="•"/>
            </a:pPr>
            <a:r>
              <a:rPr lang="es-CO" sz="3600" dirty="0" smtClean="0"/>
              <a:t>	Satisfacción</a:t>
            </a:r>
          </a:p>
          <a:p>
            <a:r>
              <a:rPr lang="es-CO" sz="3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s-CO" sz="3600" dirty="0" smtClean="0"/>
              <a:t>	Autenticidad</a:t>
            </a:r>
          </a:p>
          <a:p>
            <a:r>
              <a:rPr lang="es-CO" sz="3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s-CO" sz="3600" dirty="0" smtClean="0"/>
              <a:t>	Empatía</a:t>
            </a:r>
          </a:p>
          <a:p>
            <a:r>
              <a:rPr lang="es-CO" sz="3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s-CO" sz="3600" dirty="0" smtClean="0"/>
              <a:t>	Compañerismo</a:t>
            </a:r>
          </a:p>
          <a:p>
            <a:r>
              <a:rPr lang="es-CO" sz="3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s-CO" sz="3600" dirty="0" smtClean="0"/>
              <a:t>	Efectividad</a:t>
            </a:r>
            <a:endParaRPr lang="es-CO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71" y="2000240"/>
            <a:ext cx="52242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636703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Cuando hay una relación interpersonal</a:t>
            </a:r>
          </a:p>
          <a:p>
            <a:pPr algn="ctr"/>
            <a:r>
              <a:rPr lang="es-CO" sz="3600" b="1" dirty="0" smtClean="0"/>
              <a:t>deficiente se produce lo siguiente:</a:t>
            </a:r>
          </a:p>
          <a:p>
            <a:pPr algn="ctr"/>
            <a:endParaRPr lang="es-CO" sz="3600" b="1" dirty="0" smtClean="0"/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	Frustración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	Ansiedad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	Enojo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	Agresividad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	Actitud negativa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	Deserción </a:t>
            </a:r>
            <a:endParaRPr lang="es-CO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95659"/>
            <a:ext cx="4695069" cy="31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142852"/>
            <a:ext cx="8858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Comprendiendo las Relaciones Interpersonales</a:t>
            </a:r>
          </a:p>
          <a:p>
            <a:endParaRPr lang="es-CO" sz="2800" dirty="0" smtClean="0"/>
          </a:p>
          <a:p>
            <a:r>
              <a:rPr lang="es-CO" sz="2800" dirty="0" smtClean="0"/>
              <a:t>Los problemas en las relaciones interpersonales</a:t>
            </a:r>
          </a:p>
          <a:p>
            <a:r>
              <a:rPr lang="es-CO" sz="2800" dirty="0" smtClean="0"/>
              <a:t>ocurren como resultado del compromiso de los</a:t>
            </a:r>
          </a:p>
          <a:p>
            <a:r>
              <a:rPr lang="es-CO" sz="2800" dirty="0" smtClean="0"/>
              <a:t>involucrados en sus propias perspectivas, ideas,</a:t>
            </a:r>
          </a:p>
          <a:p>
            <a:r>
              <a:rPr lang="es-CO" sz="2800" dirty="0" smtClean="0"/>
              <a:t>opiniones y sentimientos que abusan o pasan por alto</a:t>
            </a:r>
          </a:p>
          <a:p>
            <a:r>
              <a:rPr lang="es-CO" sz="2800" dirty="0" smtClean="0"/>
              <a:t>los de los otros.</a:t>
            </a:r>
          </a:p>
          <a:p>
            <a:r>
              <a:rPr lang="es-CO" sz="2800" dirty="0" smtClean="0"/>
              <a:t>Las relaciones giran alrededor de las necesidades de</a:t>
            </a:r>
          </a:p>
          <a:p>
            <a:r>
              <a:rPr lang="es-CO" sz="2800" dirty="0" smtClean="0"/>
              <a:t>las personas.</a:t>
            </a:r>
          </a:p>
          <a:p>
            <a:r>
              <a:rPr lang="es-CO" sz="2800" dirty="0" smtClean="0"/>
              <a:t>Necesidades satisfechas edifican relaciones</a:t>
            </a:r>
          </a:p>
          <a:p>
            <a:r>
              <a:rPr lang="es-CO" sz="2800" dirty="0" smtClean="0"/>
              <a:t>interpersonales.</a:t>
            </a:r>
          </a:p>
          <a:p>
            <a:r>
              <a:rPr lang="es-CO" sz="2800" dirty="0" smtClean="0"/>
              <a:t>La meta de cualquier relación es, entonces, cumplir las</a:t>
            </a:r>
          </a:p>
          <a:p>
            <a:r>
              <a:rPr lang="es-CO" sz="2800" dirty="0" smtClean="0"/>
              <a:t>necesidades existentes.</a:t>
            </a:r>
          </a:p>
          <a:p>
            <a:r>
              <a:rPr lang="es-CO" sz="2800" dirty="0" smtClean="0"/>
              <a:t>Necesidades que no son cumplidas socavan y</a:t>
            </a:r>
          </a:p>
          <a:p>
            <a:r>
              <a:rPr lang="es-CO" sz="2800" dirty="0" smtClean="0"/>
              <a:t>destruyen las relaciones.</a:t>
            </a:r>
            <a:endParaRPr lang="es-CO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Relaciones Interpersonales</a:t>
            </a:r>
          </a:p>
          <a:p>
            <a:pPr algn="ctr"/>
            <a:endParaRPr lang="es-CO" sz="3600" dirty="0" smtClean="0"/>
          </a:p>
          <a:p>
            <a:r>
              <a:rPr lang="es-CO" sz="3600" dirty="0" smtClean="0"/>
              <a:t>¿Qué son las relaciones interpersonales?</a:t>
            </a:r>
          </a:p>
          <a:p>
            <a:r>
              <a:rPr lang="es-CO" sz="3600" dirty="0" smtClean="0"/>
              <a:t>Las relaciones interpersonales consisten en la interacción recíproca entre dos o más personas. </a:t>
            </a:r>
          </a:p>
          <a:p>
            <a:r>
              <a:rPr lang="es-CO" sz="3600" dirty="0" smtClean="0"/>
              <a:t>Involucra los siguientes aspectos: </a:t>
            </a:r>
          </a:p>
          <a:p>
            <a:r>
              <a:rPr lang="es-CO" sz="3600" dirty="0" smtClean="0"/>
              <a:t>La habilidad para comunicarse efectivamente, el escuchar, la solución de conflictos y la expresión auténtica de uno/una.</a:t>
            </a:r>
            <a:endParaRPr lang="es-C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142852"/>
            <a:ext cx="87154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Etapas de una relación interpersonal insatisfecha</a:t>
            </a:r>
          </a:p>
          <a:p>
            <a:endParaRPr lang="es-CO" sz="2800" dirty="0" smtClean="0"/>
          </a:p>
          <a:p>
            <a:r>
              <a:rPr lang="es-CO" sz="2800" dirty="0" smtClean="0"/>
              <a:t>Las etapas de una relación interpersonal son: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	Cooperación unilateral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	Desquite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	Dominación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	Aislamiento</a:t>
            </a:r>
          </a:p>
          <a:p>
            <a:endParaRPr lang="es-CO" sz="2800" dirty="0" smtClean="0"/>
          </a:p>
          <a:p>
            <a:r>
              <a:rPr lang="es-CO" sz="2800" dirty="0" smtClean="0"/>
              <a:t>Una persona sola no puede mantener cooperación</a:t>
            </a:r>
          </a:p>
          <a:p>
            <a:r>
              <a:rPr lang="es-CO" sz="2800" dirty="0" smtClean="0"/>
              <a:t>y confianza mutua en la relación. Las personas</a:t>
            </a:r>
          </a:p>
          <a:p>
            <a:r>
              <a:rPr lang="es-CO" sz="2800" dirty="0" smtClean="0"/>
              <a:t>involucradas tienen que trabajar para lograrlo.</a:t>
            </a:r>
          </a:p>
          <a:p>
            <a:r>
              <a:rPr lang="es-CO" sz="2800" dirty="0" smtClean="0"/>
              <a:t>Para mantener una relación fuerte, saludable y</a:t>
            </a:r>
          </a:p>
          <a:p>
            <a:r>
              <a:rPr lang="es-CO" sz="2800" dirty="0" smtClean="0"/>
              <a:t>dinámica, se ha de estar alerta a las necesidades</a:t>
            </a:r>
          </a:p>
          <a:p>
            <a:r>
              <a:rPr lang="es-CO" sz="2800" dirty="0" smtClean="0"/>
              <a:t>cambiantes dentro de la relación.</a:t>
            </a:r>
            <a:endParaRPr lang="es-CO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oper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2594" y="2428868"/>
            <a:ext cx="6350000" cy="40767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2844" y="285728"/>
            <a:ext cx="88582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 smtClean="0"/>
              <a:t>Cooperación:</a:t>
            </a:r>
            <a:r>
              <a:rPr lang="es-CO" sz="3200" dirty="0" smtClean="0"/>
              <a:t> </a:t>
            </a:r>
          </a:p>
          <a:p>
            <a:r>
              <a:rPr lang="es-CO" sz="3200" dirty="0" smtClean="0"/>
              <a:t>Las relaciones interpersonales comienzan en la etapa de cooperación con en deseo de cumplir necesidades complementarias.</a:t>
            </a:r>
          </a:p>
          <a:p>
            <a:endParaRPr lang="es-CO" sz="3200" dirty="0" smtClean="0"/>
          </a:p>
          <a:p>
            <a:r>
              <a:rPr lang="es-CO" sz="3200" b="1" dirty="0" smtClean="0"/>
              <a:t>Seis cualidades en una relación  de cooperación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</a:rPr>
              <a:t> 	Compromiso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</a:rPr>
              <a:t> 	Meta común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</a:rPr>
              <a:t> 	Desinterés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</a:rPr>
              <a:t> 	Confianza y respeto mutuo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</a:rPr>
              <a:t> 	Creatividad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</a:rPr>
              <a:t> 	Compromisos renovados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868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000" b="1" dirty="0" smtClean="0"/>
              <a:t>Desquite:</a:t>
            </a:r>
            <a:r>
              <a:rPr lang="es-CO" sz="3000" dirty="0" smtClean="0"/>
              <a:t> </a:t>
            </a:r>
          </a:p>
          <a:p>
            <a:r>
              <a:rPr lang="es-CO" sz="3000" dirty="0" smtClean="0"/>
              <a:t>Cuando perdemos de vista de que somos "socios" en</a:t>
            </a:r>
          </a:p>
          <a:p>
            <a:r>
              <a:rPr lang="es-CO" sz="3000" dirty="0" smtClean="0"/>
              <a:t>nuestras relaciones, entonces tomamos el primer paso de salir de una relación de cooperación y permitimos una actitud de venganza hacia la persona que no está cumpliendo nuestras necesidades.</a:t>
            </a:r>
          </a:p>
          <a:p>
            <a:r>
              <a:rPr lang="es-CO" sz="3000" b="1" dirty="0" smtClean="0"/>
              <a:t>Etapas del desquite</a:t>
            </a:r>
            <a:r>
              <a:rPr lang="es-CO" sz="3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CO" sz="3000" dirty="0" smtClean="0"/>
              <a:t>   Asumir demasiado de la otra </a:t>
            </a:r>
          </a:p>
          <a:p>
            <a:r>
              <a:rPr lang="es-CO" sz="3000" dirty="0" smtClean="0"/>
              <a:t>     persona.</a:t>
            </a:r>
          </a:p>
          <a:p>
            <a:pPr>
              <a:buFont typeface="Arial" pitchFamily="34" charset="0"/>
              <a:buChar char="•"/>
            </a:pPr>
            <a:r>
              <a:rPr lang="es-CO" sz="3000" dirty="0" smtClean="0"/>
              <a:t>   Tomar la iniciativa para </a:t>
            </a:r>
          </a:p>
          <a:p>
            <a:r>
              <a:rPr lang="es-CO" sz="3000" dirty="0" smtClean="0"/>
              <a:t>      cumplir mis necesidades:</a:t>
            </a:r>
          </a:p>
          <a:p>
            <a:r>
              <a:rPr lang="es-ES" sz="3000" dirty="0" smtClean="0"/>
              <a:t>     demandar o manipular</a:t>
            </a:r>
            <a:endParaRPr lang="es-CO" sz="3000" dirty="0" smtClean="0"/>
          </a:p>
          <a:p>
            <a:pPr>
              <a:buFont typeface="Arial" pitchFamily="34" charset="0"/>
              <a:buChar char="•"/>
            </a:pPr>
            <a:r>
              <a:rPr lang="es-CO" sz="3000" dirty="0" smtClean="0"/>
              <a:t>   Agredir</a:t>
            </a:r>
          </a:p>
          <a:p>
            <a:pPr>
              <a:buFont typeface="Arial" pitchFamily="34" charset="0"/>
              <a:buChar char="•"/>
            </a:pPr>
            <a:r>
              <a:rPr lang="es-CO" sz="3000" dirty="0" smtClean="0"/>
              <a:t>   Luchar por el control</a:t>
            </a:r>
          </a:p>
        </p:txBody>
      </p:sp>
      <p:pic>
        <p:nvPicPr>
          <p:cNvPr id="3" name="2 Imagen" descr="maljef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643182"/>
            <a:ext cx="340995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islami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14554"/>
            <a:ext cx="4572032" cy="45720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85720" y="199322"/>
            <a:ext cx="84296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Dominación y Aislamiento </a:t>
            </a:r>
          </a:p>
          <a:p>
            <a:endParaRPr lang="es-CO" sz="2400" dirty="0" smtClean="0"/>
          </a:p>
          <a:p>
            <a:r>
              <a:rPr lang="es-CO" sz="2400" dirty="0" smtClean="0"/>
              <a:t>Las personas dominadas sacan tres conclusiones antes de optar por el aislamiento:</a:t>
            </a:r>
          </a:p>
          <a:p>
            <a:r>
              <a:rPr lang="es-CO" sz="2800" b="1" dirty="0" smtClean="0"/>
              <a:t>1.</a:t>
            </a:r>
            <a:r>
              <a:rPr lang="es-CO" sz="2400" dirty="0" smtClean="0"/>
              <a:t> Debido al sentir de rechazo y auto-compasión,</a:t>
            </a:r>
          </a:p>
          <a:p>
            <a:r>
              <a:rPr lang="es-CO" sz="2400" dirty="0" smtClean="0"/>
              <a:t>concluyen que la otra persona no se preocupa por</a:t>
            </a:r>
          </a:p>
          <a:p>
            <a:r>
              <a:rPr lang="es-CO" sz="2400" dirty="0" smtClean="0"/>
              <a:t>sus necesidades. Ven al dominador como</a:t>
            </a:r>
          </a:p>
          <a:p>
            <a:r>
              <a:rPr lang="es-CO" sz="2400" dirty="0" smtClean="0"/>
              <a:t>totalmente egoísta y no como un socio en la</a:t>
            </a:r>
          </a:p>
          <a:p>
            <a:r>
              <a:rPr lang="es-CO" sz="2400" dirty="0" smtClean="0"/>
              <a:t>relación. Están convencidos de que no se dará</a:t>
            </a:r>
          </a:p>
          <a:p>
            <a:r>
              <a:rPr lang="es-CO" sz="2400" dirty="0" smtClean="0"/>
              <a:t>consideración a su creatividad, ideas y sentimientos.</a:t>
            </a:r>
          </a:p>
          <a:p>
            <a:r>
              <a:rPr lang="es-CO" sz="2800" b="1" dirty="0" smtClean="0"/>
              <a:t>2. </a:t>
            </a:r>
            <a:r>
              <a:rPr lang="es-CO" sz="2400" dirty="0" smtClean="0"/>
              <a:t>Concluyen que no tienen que perdonar a la otra</a:t>
            </a:r>
          </a:p>
          <a:p>
            <a:r>
              <a:rPr lang="es-CO" sz="2400" dirty="0" smtClean="0"/>
              <a:t>persona. Han absorbido tantas heridas que se</a:t>
            </a:r>
          </a:p>
          <a:p>
            <a:r>
              <a:rPr lang="es-CO" sz="2400" dirty="0" smtClean="0"/>
              <a:t>sienten más agredidas que agresor. Ya ha pasado</a:t>
            </a:r>
          </a:p>
          <a:p>
            <a:r>
              <a:rPr lang="es-CO" sz="2400" dirty="0" smtClean="0"/>
              <a:t>el límite de aguante.</a:t>
            </a:r>
          </a:p>
          <a:p>
            <a:r>
              <a:rPr lang="es-CO" sz="2800" b="1" dirty="0" smtClean="0"/>
              <a:t>3. </a:t>
            </a:r>
            <a:r>
              <a:rPr lang="es-CO" sz="2400" dirty="0" smtClean="0"/>
              <a:t>Concluyen que no se van a cumplir con sus</a:t>
            </a:r>
          </a:p>
          <a:p>
            <a:r>
              <a:rPr lang="es-CO" sz="2400" dirty="0" smtClean="0"/>
              <a:t>necesidades. Ya no hay esperanza.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30" y="173062"/>
            <a:ext cx="87153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Características del Aislamiento</a:t>
            </a:r>
          </a:p>
          <a:p>
            <a:endParaRPr lang="es-CO" sz="3200" b="1" dirty="0" smtClean="0"/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  Entrega a la derrota. Deja de luchar por sus  necesidades.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  Ignora a la otra persona física y mentalmente.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  Cese total de comunicación. Uso del silencio</a:t>
            </a:r>
          </a:p>
          <a:p>
            <a:r>
              <a:rPr lang="es-ES" sz="3200" dirty="0" smtClean="0"/>
              <a:t>    como arma.</a:t>
            </a:r>
            <a:endParaRPr lang="es-CO" sz="3200" dirty="0" smtClean="0"/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  Pérdida de confianza.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  Multiplicación de problemas.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  Necesidades no cumplidas generan mayor</a:t>
            </a:r>
          </a:p>
          <a:p>
            <a:r>
              <a:rPr lang="es-ES" sz="3200" dirty="0" smtClean="0"/>
              <a:t>    </a:t>
            </a:r>
            <a:r>
              <a:rPr lang="es-CO" sz="3200" dirty="0" smtClean="0"/>
              <a:t>egoísmo.</a:t>
            </a:r>
          </a:p>
          <a:p>
            <a:r>
              <a:rPr lang="es-CO" sz="3200" dirty="0" smtClean="0"/>
              <a:t>Resultado es el aislamiento de todos los</a:t>
            </a:r>
          </a:p>
          <a:p>
            <a:r>
              <a:rPr lang="es-CO" sz="3200" dirty="0" smtClean="0"/>
              <a:t>involucrados, y al final rotura de la relación.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348692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Los conflictos en las organizaciones; causas,</a:t>
            </a:r>
          </a:p>
          <a:p>
            <a:r>
              <a:rPr lang="es-CO" sz="3200" b="1" dirty="0" smtClean="0"/>
              <a:t>consecuencias y cómo manejarlos.</a:t>
            </a:r>
          </a:p>
          <a:p>
            <a:endParaRPr lang="es-CO" sz="3200" dirty="0" smtClean="0"/>
          </a:p>
          <a:p>
            <a:r>
              <a:rPr lang="es-CO" sz="3200" dirty="0" smtClean="0"/>
              <a:t>Los conflictos en las organizaciones son inevitables pero si pueden prevenirse, anticiparse o solucionarse.</a:t>
            </a:r>
          </a:p>
          <a:p>
            <a:r>
              <a:rPr lang="es-CO" sz="3200" dirty="0" smtClean="0"/>
              <a:t>El bien más importante de una</a:t>
            </a:r>
          </a:p>
          <a:p>
            <a:r>
              <a:rPr lang="es-CO" sz="3200" dirty="0" smtClean="0"/>
              <a:t>organización es la gente, por lo que no</a:t>
            </a:r>
          </a:p>
          <a:p>
            <a:r>
              <a:rPr lang="es-CO" sz="3200" dirty="0" smtClean="0"/>
              <a:t>están libres de tener problemas en sus</a:t>
            </a:r>
          </a:p>
          <a:p>
            <a:r>
              <a:rPr lang="es-CO" sz="3200" dirty="0" smtClean="0"/>
              <a:t>relaciones con sus compañeros ó con</a:t>
            </a:r>
          </a:p>
          <a:p>
            <a:r>
              <a:rPr lang="es-CO" sz="3200" dirty="0" smtClean="0"/>
              <a:t>la organización.</a:t>
            </a:r>
            <a:endParaRPr lang="es-CO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85728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Causas de conflicto en Grupos</a:t>
            </a:r>
          </a:p>
          <a:p>
            <a:endParaRPr lang="es-CO" sz="3200" dirty="0" smtClean="0"/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Conflictos por las responsabilidades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Inequidad en la administración de las recompensas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Problemas de comunicación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Problemas en las líneas de autoridad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Burocracia en las reglas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Incompetencia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Falta de condiciones de trabajo adecuadas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Falta de trato adecuado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Falta de motivadores</a:t>
            </a:r>
          </a:p>
          <a:p>
            <a:pPr>
              <a:buFont typeface="Arial" pitchFamily="34" charset="0"/>
              <a:buChar char="•"/>
            </a:pPr>
            <a:r>
              <a:rPr lang="es-CO" sz="3200" dirty="0" smtClean="0"/>
              <a:t>Exceso de agentes estresantes</a:t>
            </a:r>
            <a:endParaRPr lang="es-CO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4586311"/>
            <a:ext cx="5143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285720" y="442154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/>
              <a:t>Alternativas de solución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Diálogo sobre todas las cosas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Creación de grupos para solucionar</a:t>
            </a:r>
          </a:p>
          <a:p>
            <a:r>
              <a:rPr lang="es-CO" sz="3600" dirty="0" smtClean="0"/>
              <a:t>        los conflictos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 Asesoría de lideres con experiencia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Grupos de entrevistas focalizadas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Capacitación en el riel de entrenamiento</a:t>
            </a:r>
          </a:p>
          <a:p>
            <a:pPr lvl="1">
              <a:buFont typeface="Arial" pitchFamily="34" charset="0"/>
              <a:buChar char="•"/>
            </a:pPr>
            <a:r>
              <a:rPr lang="es-CO" sz="3600" dirty="0" smtClean="0"/>
              <a:t> Evaluación de condiciones y procesos</a:t>
            </a:r>
            <a:endParaRPr lang="es-CO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56" y="4357694"/>
            <a:ext cx="34671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357158" y="357166"/>
            <a:ext cx="8429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Importancia de la confianza en las relaciones interpersonales</a:t>
            </a:r>
            <a:r>
              <a:rPr lang="es-CO" sz="2800" dirty="0" smtClean="0"/>
              <a:t>.</a:t>
            </a:r>
          </a:p>
          <a:p>
            <a:pPr algn="ctr"/>
            <a:endParaRPr lang="es-CO" sz="2800" dirty="0" smtClean="0"/>
          </a:p>
          <a:p>
            <a:r>
              <a:rPr lang="es-CO" sz="2800" dirty="0" smtClean="0"/>
              <a:t>La confianza es un elemento vital en todos los Grupos interpersonales incluyendo las organizaciones.</a:t>
            </a:r>
          </a:p>
          <a:p>
            <a:r>
              <a:rPr lang="es-CO" sz="2800" dirty="0" smtClean="0"/>
              <a:t>La gente debe creer en la veracidad de la información y de que se les hable de los asuntos importantes que les compete.</a:t>
            </a:r>
          </a:p>
          <a:p>
            <a:r>
              <a:rPr lang="es-CO" sz="2800" dirty="0" smtClean="0"/>
              <a:t>La gente necesita creer en la verticalidad y honestidad de sus líderes.</a:t>
            </a:r>
          </a:p>
          <a:p>
            <a:r>
              <a:rPr lang="es-CO" sz="2800" dirty="0" smtClean="0"/>
              <a:t>La gente necesita saber que la </a:t>
            </a:r>
          </a:p>
          <a:p>
            <a:r>
              <a:rPr lang="es-CO" sz="2800" dirty="0" smtClean="0"/>
              <a:t>Iglesia se preocupa por ellos </a:t>
            </a:r>
          </a:p>
          <a:p>
            <a:r>
              <a:rPr lang="es-CO" sz="2800" dirty="0" smtClean="0"/>
              <a:t>para que haya confianza y </a:t>
            </a:r>
          </a:p>
          <a:p>
            <a:r>
              <a:rPr lang="es-CO" sz="2800" dirty="0" smtClean="0"/>
              <a:t>compromiso.</a:t>
            </a:r>
            <a:endParaRPr lang="es-CO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85728"/>
            <a:ext cx="8572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¿Cómo mejorar las relaciones interpersonales?</a:t>
            </a:r>
          </a:p>
          <a:p>
            <a:endParaRPr lang="es-CO" sz="3200" b="1" dirty="0" smtClean="0"/>
          </a:p>
          <a:p>
            <a:r>
              <a:rPr lang="es-CO" sz="2800" dirty="0" smtClean="0"/>
              <a:t>Para mejora las relaciones interpersonales, se sugiere:</a:t>
            </a:r>
          </a:p>
          <a:p>
            <a:r>
              <a:rPr lang="es-CO" sz="2800" dirty="0" smtClean="0"/>
              <a:t>a) No pidas prestado ningún material, utiliza el tuyo.</a:t>
            </a:r>
          </a:p>
          <a:p>
            <a:r>
              <a:rPr lang="es-CO" sz="2800" dirty="0" smtClean="0"/>
              <a:t>b) No trates de manipular a otros o que acepten </a:t>
            </a:r>
          </a:p>
          <a:p>
            <a:r>
              <a:rPr lang="es-CO" sz="2800" dirty="0" smtClean="0"/>
              <a:t>     todas tus  ideas.</a:t>
            </a:r>
          </a:p>
          <a:p>
            <a:r>
              <a:rPr lang="es-CO" sz="2800" dirty="0" smtClean="0"/>
              <a:t>c) Si trabajas en equipo, haz tu parte y no permitas</a:t>
            </a:r>
          </a:p>
          <a:p>
            <a:r>
              <a:rPr lang="es-CO" sz="2800" dirty="0" smtClean="0"/>
              <a:t>    que otros lo hagan por ti.</a:t>
            </a:r>
          </a:p>
          <a:p>
            <a:r>
              <a:rPr lang="es-CO" sz="2800" dirty="0" smtClean="0"/>
              <a:t>d) Sé cortés y amistoso con todos.</a:t>
            </a:r>
          </a:p>
          <a:p>
            <a:r>
              <a:rPr lang="es-CO" sz="2800" dirty="0" smtClean="0"/>
              <a:t>e) No te quejes de todo y por todo.</a:t>
            </a:r>
          </a:p>
          <a:p>
            <a:r>
              <a:rPr lang="es-CO" sz="2800" dirty="0" smtClean="0"/>
              <a:t>f) Cumple con las promesas y con los compromisos.</a:t>
            </a:r>
          </a:p>
          <a:p>
            <a:r>
              <a:rPr lang="es-CO" sz="2800" dirty="0" smtClean="0"/>
              <a:t>g) No interrumpas al que esté liderando.</a:t>
            </a:r>
          </a:p>
          <a:p>
            <a:r>
              <a:rPr lang="es-CO" sz="2800" dirty="0" smtClean="0"/>
              <a:t>h) Acepta con responsabilidad tus errores y fracasos;</a:t>
            </a:r>
          </a:p>
          <a:p>
            <a:r>
              <a:rPr lang="es-CO" sz="2800" dirty="0" smtClean="0"/>
              <a:t>     no busques culpables.</a:t>
            </a:r>
            <a:endParaRPr lang="es-CO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municac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4500570"/>
            <a:ext cx="7715304" cy="214314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2876" y="214290"/>
            <a:ext cx="885828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Destrezas para las relaciones Interpersonales</a:t>
            </a:r>
          </a:p>
          <a:p>
            <a:endParaRPr lang="es-CO" sz="3600" dirty="0" smtClean="0"/>
          </a:p>
          <a:p>
            <a:r>
              <a:rPr lang="es-CO" sz="3600" dirty="0" smtClean="0"/>
              <a:t>Las destrezas para las relaciones son aquellas destrezas sociales y emocionales que promueven la habilidad para comunicarse clara y  directamente, escuchar atentamente, resolver conflictos y expresarse de manera honesta y auténtica.</a:t>
            </a:r>
            <a:endParaRPr lang="es-CO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85728"/>
            <a:ext cx="84296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¿Cómo controlar situaciones negativas?</a:t>
            </a:r>
          </a:p>
          <a:p>
            <a:endParaRPr lang="es-CO" sz="2800" dirty="0" smtClean="0"/>
          </a:p>
          <a:p>
            <a:r>
              <a:rPr lang="es-CO" sz="2800" dirty="0" smtClean="0"/>
              <a:t>Para controlar situaciones negativas se sugiere:</a:t>
            </a:r>
          </a:p>
          <a:p>
            <a:r>
              <a:rPr lang="es-CO" sz="2800" b="1" dirty="0" smtClean="0"/>
              <a:t>1) </a:t>
            </a:r>
            <a:r>
              <a:rPr lang="es-CO" sz="2800" dirty="0" smtClean="0"/>
              <a:t>No dar demasiada importancia a aquello que en</a:t>
            </a:r>
          </a:p>
          <a:p>
            <a:r>
              <a:rPr lang="es-CO" sz="2800" dirty="0" smtClean="0"/>
              <a:t>     realidad no la tiene.</a:t>
            </a:r>
          </a:p>
          <a:p>
            <a:r>
              <a:rPr lang="es-CO" sz="2800" b="1" dirty="0" smtClean="0"/>
              <a:t>2)</a:t>
            </a:r>
            <a:r>
              <a:rPr lang="es-CO" sz="2800" dirty="0" smtClean="0"/>
              <a:t> No dejes que tus emociones te dominen; mejor</a:t>
            </a:r>
          </a:p>
          <a:p>
            <a:r>
              <a:rPr lang="es-CO" sz="2800" dirty="0" smtClean="0"/>
              <a:t>     retírate de la situación que te está provocando algún</a:t>
            </a:r>
          </a:p>
          <a:p>
            <a:r>
              <a:rPr lang="es-CO" sz="2800" dirty="0" smtClean="0"/>
              <a:t>     problema y busca el "equilibrio" emocional.</a:t>
            </a:r>
          </a:p>
          <a:p>
            <a:r>
              <a:rPr lang="es-CO" sz="2800" b="1" dirty="0" smtClean="0"/>
              <a:t>3)</a:t>
            </a:r>
            <a:r>
              <a:rPr lang="es-CO" sz="2800" dirty="0" smtClean="0"/>
              <a:t> Ante el surgimiento de algún problema con</a:t>
            </a:r>
          </a:p>
          <a:p>
            <a:r>
              <a:rPr lang="es-CO" sz="2800" dirty="0" smtClean="0"/>
              <a:t>     alguien respeta su posición y reconoce que su</a:t>
            </a:r>
          </a:p>
          <a:p>
            <a:r>
              <a:rPr lang="es-CO" sz="2800" dirty="0" smtClean="0"/>
              <a:t>     interpretación al conflicto es tan válida como la tuya.</a:t>
            </a:r>
          </a:p>
          <a:p>
            <a:r>
              <a:rPr lang="es-CO" sz="2800" b="1" dirty="0" smtClean="0"/>
              <a:t>4)</a:t>
            </a:r>
            <a:r>
              <a:rPr lang="es-CO" sz="2800" dirty="0" smtClean="0"/>
              <a:t> No debes enclaustrarte en tu frustración. Dialoga con alguien de tu confianza.</a:t>
            </a:r>
            <a:endParaRPr lang="es-CO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85728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Factores de los cuales dependen las relaciones interpersonales</a:t>
            </a:r>
          </a:p>
          <a:p>
            <a:pPr algn="ctr"/>
            <a:endParaRPr lang="es-CO" sz="3600" b="1" dirty="0" smtClean="0"/>
          </a:p>
          <a:p>
            <a:r>
              <a:rPr lang="es-CO" sz="3200" dirty="0" smtClean="0"/>
              <a:t>La duración de la relación depende de</a:t>
            </a:r>
          </a:p>
          <a:p>
            <a:r>
              <a:rPr lang="es-CO" sz="3200" dirty="0" smtClean="0"/>
              <a:t>varios factores: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/>
              <a:t> La cantidad de personas involucradas.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/>
              <a:t> El propósito de la relación.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/>
              <a:t> El compromiso en la relación.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/>
              <a:t> El valor de la relación para cada uno.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/>
              <a:t> El nivel de madurez de los individuos.</a:t>
            </a:r>
          </a:p>
          <a:p>
            <a:pPr lvl="1">
              <a:buFont typeface="Arial" pitchFamily="34" charset="0"/>
              <a:buChar char="•"/>
            </a:pPr>
            <a:r>
              <a:rPr lang="es-CO" sz="3200" dirty="0" smtClean="0"/>
              <a:t> Las necesidades cumplidas.</a:t>
            </a:r>
            <a:endParaRPr lang="es-CO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357166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¿Cómo restaurar una relación?</a:t>
            </a:r>
          </a:p>
          <a:p>
            <a:pPr algn="ctr"/>
            <a:endParaRPr lang="es-CO" sz="3600" b="1" dirty="0" smtClean="0"/>
          </a:p>
          <a:p>
            <a:r>
              <a:rPr lang="es-CO" sz="3200" b="1" dirty="0" smtClean="0"/>
              <a:t>1.</a:t>
            </a:r>
            <a:r>
              <a:rPr lang="es-CO" sz="3200" dirty="0" smtClean="0"/>
              <a:t> Reconoce que el problema existe. Admite a ti mismo y a los otros lo que es realmente la situación.</a:t>
            </a:r>
          </a:p>
          <a:p>
            <a:r>
              <a:rPr lang="es-CO" sz="3200" b="1" dirty="0" smtClean="0"/>
              <a:t>2.</a:t>
            </a:r>
            <a:r>
              <a:rPr lang="es-CO" sz="3200" dirty="0" smtClean="0"/>
              <a:t> Reconoce cual es tu responsabilidad en la situación.</a:t>
            </a:r>
          </a:p>
          <a:p>
            <a:r>
              <a:rPr lang="es-CO" sz="3200" b="1" dirty="0" smtClean="0"/>
              <a:t>3.</a:t>
            </a:r>
            <a:r>
              <a:rPr lang="es-CO" sz="3200" dirty="0" smtClean="0"/>
              <a:t> Comparte tus necesidades y decídete saber la de los demás.</a:t>
            </a:r>
          </a:p>
          <a:p>
            <a:r>
              <a:rPr lang="es-CO" sz="3200" b="1" dirty="0" smtClean="0"/>
              <a:t>4.</a:t>
            </a:r>
            <a:r>
              <a:rPr lang="es-CO" sz="3200" dirty="0" smtClean="0"/>
              <a:t> Describan los sentimientos, no culpen, discutan</a:t>
            </a:r>
          </a:p>
          <a:p>
            <a:r>
              <a:rPr lang="es-CO" sz="3200" dirty="0" smtClean="0"/>
              <a:t>alternativas.</a:t>
            </a:r>
          </a:p>
          <a:p>
            <a:r>
              <a:rPr lang="es-CO" sz="3200" b="1" dirty="0" smtClean="0"/>
              <a:t>5.</a:t>
            </a:r>
            <a:r>
              <a:rPr lang="es-CO" sz="3200" dirty="0" smtClean="0"/>
              <a:t> Todos los puntos de vista cuentan.</a:t>
            </a:r>
            <a:endParaRPr lang="es-CO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85728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 smtClean="0"/>
              <a:t>La conducta pro-social o de ayuda a otros .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  Las Iglesias deben estimular la ayuda mutua e  interesarse por las condiciones de sus miembros. 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  A mayor conocimiento mejor las estrategias para  motivar y desarrollar compromiso.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  La competencia no debe estimularse entre los  miembros.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  El estímulo de ayudar a otros crea un ambiente</a:t>
            </a:r>
          </a:p>
          <a:p>
            <a:r>
              <a:rPr lang="es-CO" sz="2800" dirty="0" smtClean="0"/>
              <a:t>social positivo entre los miembros de la Iglesia.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  No aplauda conductas que no conducen al</a:t>
            </a:r>
          </a:p>
          <a:p>
            <a:r>
              <a:rPr lang="es-CO" sz="2800" dirty="0" smtClean="0"/>
              <a:t>bienestar y edificación de todos.</a:t>
            </a:r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  A mayor conducta pro-social, mayor el compromiso</a:t>
            </a:r>
            <a:endParaRPr lang="es-CO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80010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Las destrezas para las relaciones</a:t>
            </a:r>
          </a:p>
          <a:p>
            <a:pPr algn="ctr"/>
            <a:r>
              <a:rPr lang="es-CO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interpersonales son:</a:t>
            </a:r>
          </a:p>
          <a:p>
            <a:endParaRPr lang="es-CO" sz="3200" b="1" dirty="0" smtClean="0"/>
          </a:p>
          <a:p>
            <a:pPr>
              <a:buFont typeface="Wingdings" pitchFamily="2" charset="2"/>
              <a:buChar char="Ø"/>
            </a:pPr>
            <a:r>
              <a:rPr lang="es-CO" sz="3200" b="1" dirty="0" smtClean="0"/>
              <a:t>    	Sociales</a:t>
            </a:r>
          </a:p>
          <a:p>
            <a:pPr>
              <a:buFont typeface="Wingdings" pitchFamily="2" charset="2"/>
              <a:buChar char="Ø"/>
            </a:pPr>
            <a:endParaRPr lang="es-CO" sz="3200" b="1" dirty="0" smtClean="0"/>
          </a:p>
          <a:p>
            <a:pPr>
              <a:buFont typeface="Wingdings" pitchFamily="2" charset="2"/>
              <a:buChar char="Ø"/>
            </a:pPr>
            <a:r>
              <a:rPr lang="es-CO" sz="3200" b="1" dirty="0" smtClean="0"/>
              <a:t> 	Comunicación</a:t>
            </a:r>
          </a:p>
          <a:p>
            <a:endParaRPr lang="es-CO" sz="3200" b="1" dirty="0" smtClean="0"/>
          </a:p>
          <a:p>
            <a:pPr>
              <a:buFont typeface="Wingdings" pitchFamily="2" charset="2"/>
              <a:buChar char="Ø"/>
            </a:pPr>
            <a:r>
              <a:rPr lang="es-CO" sz="3200" b="1" dirty="0" smtClean="0"/>
              <a:t> 	Autoconocimiento</a:t>
            </a:r>
          </a:p>
          <a:p>
            <a:pPr>
              <a:buFont typeface="Wingdings" pitchFamily="2" charset="2"/>
              <a:buChar char="Ø"/>
            </a:pPr>
            <a:endParaRPr lang="es-CO" sz="3200" b="1" dirty="0" smtClean="0"/>
          </a:p>
          <a:p>
            <a:pPr>
              <a:buFont typeface="Wingdings" pitchFamily="2" charset="2"/>
              <a:buChar char="Ø"/>
            </a:pPr>
            <a:r>
              <a:rPr lang="es-CO" sz="3200" b="1" dirty="0" smtClean="0"/>
              <a:t> 	Límites</a:t>
            </a:r>
            <a:endParaRPr lang="es-CO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94" y="3662386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500034" y="269630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Destrezas Sociales</a:t>
            </a:r>
          </a:p>
          <a:p>
            <a:endParaRPr lang="es-CO" sz="3200" dirty="0" smtClean="0"/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Autoimagen positiva y confianza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Asertividad proactiva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Iniciación al contacto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Comienzo de comunicación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Reconocimiento y evasión del peligro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Límites saludables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Comunidad</a:t>
            </a:r>
          </a:p>
          <a:p>
            <a:pPr>
              <a:buFont typeface="Wingdings" pitchFamily="2" charset="2"/>
              <a:buChar char="q"/>
            </a:pPr>
            <a:r>
              <a:rPr lang="es-CO" sz="3200" dirty="0" smtClean="0"/>
              <a:t>  Apoyo</a:t>
            </a:r>
            <a:endParaRPr lang="es-CO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114824"/>
            <a:ext cx="3781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357158" y="285728"/>
            <a:ext cx="778674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Destrezas de Comunicación</a:t>
            </a:r>
          </a:p>
          <a:p>
            <a:endParaRPr lang="es-CO" sz="3200" b="1" dirty="0" smtClean="0"/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Escuchar activamente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Empatía, apertura, conciencia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Respuesta reflexiva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Revelación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Expresión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Entendimiento del lenguaje corporal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Claridad y honestidad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No asumir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Contenido vs. proceso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Resolución de conflicto</a:t>
            </a:r>
          </a:p>
          <a:p>
            <a:pPr lvl="1">
              <a:buFont typeface="Wingdings" pitchFamily="2" charset="2"/>
              <a:buChar char="Ø"/>
            </a:pPr>
            <a:r>
              <a:rPr lang="es-CO" sz="3200" dirty="0" smtClean="0"/>
              <a:t>Negociación</a:t>
            </a:r>
            <a:endParaRPr lang="es-CO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89734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357158" y="976387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Destrezas de Autoconocimiento</a:t>
            </a:r>
          </a:p>
          <a:p>
            <a:endParaRPr lang="es-CO" sz="3200" dirty="0" smtClean="0"/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Autenticidad</a:t>
            </a:r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Asertividad</a:t>
            </a:r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Comunicación e integridad</a:t>
            </a:r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Límites emocionales</a:t>
            </a:r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Base en la realidad</a:t>
            </a:r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Postergación de la gratificación</a:t>
            </a:r>
          </a:p>
          <a:p>
            <a:pPr lvl="1">
              <a:buFont typeface="Wingdings" pitchFamily="2" charset="2"/>
              <a:buChar char="ü"/>
            </a:pPr>
            <a:r>
              <a:rPr lang="es-CO" sz="3200" dirty="0" smtClean="0"/>
              <a:t>Distanciamiento</a:t>
            </a:r>
            <a:endParaRPr lang="es-CO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6" y="428604"/>
            <a:ext cx="86439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/>
              <a:t>Destrezas de Límites</a:t>
            </a:r>
          </a:p>
          <a:p>
            <a:endParaRPr lang="es-CO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Reconocimiento y honor de valores comunes.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Respeto y Aceptación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Escuchar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Autenticidad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Validación y apoyo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Afecto físico y emocional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Desarrollo del carácter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Sentido de Identidad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Límites saludables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Perdón</a:t>
            </a:r>
          </a:p>
          <a:p>
            <a:pPr lvl="1">
              <a:buFont typeface="Arial" pitchFamily="34" charset="0"/>
              <a:buChar char="•"/>
            </a:pPr>
            <a:r>
              <a:rPr lang="es-CO" sz="2800" dirty="0" smtClean="0"/>
              <a:t>Encarar los propios miedos</a:t>
            </a:r>
            <a:endParaRPr lang="es-CO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601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1071546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Cinco procesos fundamentales</a:t>
            </a:r>
          </a:p>
          <a:p>
            <a:r>
              <a:rPr lang="es-CO" sz="3200" dirty="0" smtClean="0"/>
              <a:t>que impactan las relaciones interpersonales.</a:t>
            </a:r>
          </a:p>
          <a:p>
            <a:endParaRPr lang="es-CO" sz="3200" dirty="0" smtClean="0"/>
          </a:p>
          <a:p>
            <a:r>
              <a:rPr lang="es-CO" sz="3200" dirty="0" smtClean="0"/>
              <a:t>Los cinco procesos fundamentales son:</a:t>
            </a:r>
          </a:p>
          <a:p>
            <a:endParaRPr lang="es-CO" sz="3200" dirty="0" smtClean="0"/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 	Percepción</a:t>
            </a:r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 	Pensamientos</a:t>
            </a:r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 	Sentimientos</a:t>
            </a:r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 	Intencionalidad</a:t>
            </a:r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 	Acción</a:t>
            </a:r>
            <a:endParaRPr lang="es-CO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1857</Words>
  <Application>Microsoft Office PowerPoint</Application>
  <PresentationFormat>Presentación en pantalla (4:3)</PresentationFormat>
  <Paragraphs>350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_____</dc:creator>
  <cp:lastModifiedBy>Acer</cp:lastModifiedBy>
  <cp:revision>88</cp:revision>
  <dcterms:created xsi:type="dcterms:W3CDTF">2010-02-02T18:48:20Z</dcterms:created>
  <dcterms:modified xsi:type="dcterms:W3CDTF">2010-02-05T23:32:50Z</dcterms:modified>
</cp:coreProperties>
</file>